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rgbClr val="000000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E00"/>
    <a:srgbClr val="51DC00"/>
    <a:srgbClr val="42B200"/>
    <a:srgbClr val="014A01"/>
    <a:srgbClr val="380069"/>
    <a:srgbClr val="000000"/>
    <a:srgbClr val="A75151"/>
    <a:srgbClr val="73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52" autoAdjust="0"/>
    <p:restoredTop sz="94660"/>
  </p:normalViewPr>
  <p:slideViewPr>
    <p:cSldViewPr>
      <p:cViewPr varScale="1">
        <p:scale>
          <a:sx n="87" d="100"/>
          <a:sy n="87" d="100"/>
        </p:scale>
        <p:origin x="120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-54" y="347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ED088471-44C4-4489-8F84-131765D087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0"/>
              <a:t>Van Horne &amp; Wachowicz, </a:t>
            </a:r>
          </a:p>
          <a:p>
            <a:pPr algn="ctr"/>
            <a:r>
              <a:rPr lang="en-US" altLang="en-US" sz="1000" b="0"/>
              <a:t>© 2001 Prentice-Hall, Inc.</a:t>
            </a:r>
          </a:p>
        </p:txBody>
      </p:sp>
      <p:sp>
        <p:nvSpPr>
          <p:cNvPr id="3075" name="Rectangle 4">
            <a:extLst>
              <a:ext uri="{FF2B5EF4-FFF2-40B4-BE49-F238E27FC236}">
                <a16:creationId xmlns:a16="http://schemas.microsoft.com/office/drawing/2014/main" id="{A4DBDFE0-37DE-4A1E-BE79-47DF5D1AA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89963"/>
            <a:ext cx="6477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>
                <a:solidFill>
                  <a:schemeClr val="tx1"/>
                </a:solidFill>
              </a:rPr>
              <a:t>VI - </a:t>
            </a:r>
            <a:fld id="{798ADC4A-BBC7-4DA0-B61B-7213A9C64C0A}" type="slidenum">
              <a:rPr lang="en-US" altLang="en-US" sz="1200" b="0">
                <a:solidFill>
                  <a:schemeClr val="tx1"/>
                </a:solidFill>
              </a:rPr>
              <a:pPr/>
              <a:t>‹#›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3076" name="Rectangle 5">
            <a:extLst>
              <a:ext uri="{FF2B5EF4-FFF2-40B4-BE49-F238E27FC236}">
                <a16:creationId xmlns:a16="http://schemas.microsoft.com/office/drawing/2014/main" id="{9BACEC06-828C-41F2-80B9-4C261D132B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100013"/>
            <a:ext cx="3987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Fundamentals of Financial Management, 11/e</a:t>
            </a:r>
          </a:p>
          <a:p>
            <a:pPr algn="ctr"/>
            <a:r>
              <a:rPr lang="en-US" altLang="en-US" sz="1400"/>
              <a:t>Chapter 6: Financial Statement Analysis</a:t>
            </a:r>
          </a:p>
        </p:txBody>
      </p:sp>
      <p:sp>
        <p:nvSpPr>
          <p:cNvPr id="3077" name="Rectangle 6">
            <a:extLst>
              <a:ext uri="{FF2B5EF4-FFF2-40B4-BE49-F238E27FC236}">
                <a16:creationId xmlns:a16="http://schemas.microsoft.com/office/drawing/2014/main" id="{74254F41-5234-4050-ACDD-56C8F26C3B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0"/>
              <a:t>by Gregory A. Kuhlemeyer, Ph.D.,</a:t>
            </a:r>
          </a:p>
          <a:p>
            <a:pPr algn="ctr"/>
            <a:r>
              <a:rPr lang="en-US" altLang="en-US" sz="1000" b="0"/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0000E77-851D-43E8-9E0A-5E17D09B712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notes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06C209C6-9513-4D42-B3EB-449FA65ED90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5610440-0818-4865-B101-FC50F30C9F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9388" y="100013"/>
            <a:ext cx="3987800" cy="514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400"/>
              <a:t>Fundamentals of Financial Management, 11/e</a:t>
            </a:r>
          </a:p>
          <a:p>
            <a:pPr algn="ctr"/>
            <a:r>
              <a:rPr lang="en-US" altLang="en-US" sz="1400"/>
              <a:t>Chapter 6: Financial Statement Analysis</a:t>
            </a: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FB96B9D-649D-4E2B-A4E1-602554143B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8163" y="8589963"/>
            <a:ext cx="647700" cy="271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200" b="0">
                <a:solidFill>
                  <a:schemeClr val="tx1"/>
                </a:solidFill>
              </a:rPr>
              <a:t>VI - </a:t>
            </a:r>
            <a:fld id="{809226E5-C410-4ABC-9D76-23D48AB06CE1}" type="slidenum">
              <a:rPr lang="en-US" altLang="en-US" sz="1200" b="0">
                <a:solidFill>
                  <a:schemeClr val="tx1"/>
                </a:solidFill>
              </a:rPr>
              <a:pPr/>
              <a:t>‹#›</a:t>
            </a:fld>
            <a:endParaRPr lang="en-US" altLang="en-US" sz="1200" b="0">
              <a:solidFill>
                <a:schemeClr val="tx1"/>
              </a:solidFill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8DE0241D-0F4E-4412-9BE7-05C34E6820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6088" y="8528050"/>
            <a:ext cx="16494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0"/>
              <a:t>Van Horne &amp; Wachowicz, </a:t>
            </a:r>
          </a:p>
          <a:p>
            <a:pPr algn="ctr"/>
            <a:r>
              <a:rPr lang="en-US" altLang="en-US" sz="1000" b="0"/>
              <a:t>© 2001 Prentice-Hall, Inc.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3621E73-3E0C-4310-80EE-9CDFD8C20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2625" y="8528050"/>
            <a:ext cx="2090738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1000" b="0"/>
              <a:t>by Gregory A. Kuhlemeyer, Ph.D.,</a:t>
            </a:r>
          </a:p>
          <a:p>
            <a:pPr algn="ctr"/>
            <a:r>
              <a:rPr lang="en-US" altLang="en-US" sz="1000" b="0"/>
              <a:t>Carroll College, Waukesha, WI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3865494A-95E3-4B23-8C88-8FB16FCE1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2970D4AE-2C47-431C-98D1-62FD18F14CD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883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054702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76250"/>
            <a:ext cx="1943100" cy="5619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76250"/>
            <a:ext cx="5676900" cy="5619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3492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476250"/>
            <a:ext cx="6781800" cy="12763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08777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5361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15439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46416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5817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4056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88489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423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073769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77D06AC-89C4-4B16-8D7D-80A81CAECC6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676400" y="476250"/>
            <a:ext cx="6781800" cy="1276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EB1F8B9-EDFE-4220-806B-B16EF80375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 Second Level</a:t>
            </a:r>
          </a:p>
          <a:p>
            <a:pPr lvl="2"/>
            <a:r>
              <a:rPr lang="en-US" altLang="en-US"/>
              <a:t> Third Level</a:t>
            </a:r>
          </a:p>
          <a:p>
            <a:pPr lvl="3"/>
            <a:r>
              <a:rPr lang="en-US" altLang="en-US"/>
              <a:t> Fourth Level</a:t>
            </a:r>
          </a:p>
          <a:p>
            <a:pPr lvl="4"/>
            <a:r>
              <a:rPr lang="en-US" altLang="en-US"/>
              <a:t> 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821DCBD-9A3A-4210-A4B5-148B8CB82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913" y="6378575"/>
            <a:ext cx="663575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1800" b="0"/>
              <a:t>6-</a:t>
            </a:r>
            <a:fld id="{37F3100A-FA07-4590-BAC4-D3F41F5266BE}" type="slidenum">
              <a:rPr lang="en-US" altLang="en-US" sz="1800" b="0"/>
              <a:pPr/>
              <a:t>‹#›</a:t>
            </a:fld>
            <a:endParaRPr lang="en-US" altLang="en-US" sz="1800" b="0"/>
          </a:p>
        </p:txBody>
      </p:sp>
      <p:pic>
        <p:nvPicPr>
          <p:cNvPr id="1029" name="Picture 7" descr="cover">
            <a:extLst>
              <a:ext uri="{FF2B5EF4-FFF2-40B4-BE49-F238E27FC236}">
                <a16:creationId xmlns:a16="http://schemas.microsoft.com/office/drawing/2014/main" id="{09DE158E-74C7-45F3-9DD6-85E5C14E827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2400"/>
            <a:ext cx="15240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i="1" kern="1200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7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20000"/>
        </a:spcAft>
        <a:buClr>
          <a:schemeClr val="tx2"/>
        </a:buClr>
        <a:buSzPct val="65000"/>
        <a:buFont typeface="Monotype Sorts" pitchFamily="2" charset="2"/>
        <a:buChar char="u"/>
        <a:defRPr sz="3600" b="1" kern="12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vmlDrawing" Target="../drawings/vmlDrawing2.v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emf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emf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9.emf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0.emf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1.emf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2.emf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3.emf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4.emf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5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8AB9D34B-5F26-4C54-BE0C-704CB01CAF0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7772400" cy="1143000"/>
          </a:xfrm>
        </p:spPr>
        <p:txBody>
          <a:bodyPr anchor="ctr"/>
          <a:lstStyle/>
          <a:p>
            <a:pPr>
              <a:defRPr/>
            </a:pPr>
            <a:r>
              <a:rPr lang="en-US" sz="7200" b="1"/>
              <a:t>Chapter 6</a:t>
            </a: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7B4FD84D-AA29-47C8-BE7D-329E50A149B5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381000" y="2667000"/>
            <a:ext cx="8305800" cy="2438400"/>
          </a:xfrm>
          <a:effectLst>
            <a:outerShdw dist="179605" dir="2700000" algn="ctr" rotWithShape="0">
              <a:schemeClr val="bg2"/>
            </a:outerShdw>
          </a:effectLst>
        </p:spPr>
        <p:txBody>
          <a:bodyPr/>
          <a:lstStyle/>
          <a:p>
            <a:pPr marL="342900" indent="-342900">
              <a:defRPr/>
            </a:pPr>
            <a:r>
              <a:rPr lang="en-US" sz="6600">
                <a:effectLst>
                  <a:outerShdw blurRad="38100" dist="38100" dir="2700000" algn="tl">
                    <a:srgbClr val="C0C0C0"/>
                  </a:outerShdw>
                </a:effectLst>
              </a:rPr>
              <a:t>Financial Statement Analysis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Line 2">
            <a:extLst>
              <a:ext uri="{FF2B5EF4-FFF2-40B4-BE49-F238E27FC236}">
                <a16:creationId xmlns:a16="http://schemas.microsoft.com/office/drawing/2014/main" id="{C85B04A8-702F-4E77-95EB-4A2F9A920B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F9284256-AAFE-44A1-964C-C75B492895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4770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Framework for Financial Analysis</a:t>
            </a:r>
          </a:p>
        </p:txBody>
      </p:sp>
      <p:sp>
        <p:nvSpPr>
          <p:cNvPr id="14340" name="Rectangle 4">
            <a:extLst>
              <a:ext uri="{FF2B5EF4-FFF2-40B4-BE49-F238E27FC236}">
                <a16:creationId xmlns:a16="http://schemas.microsoft.com/office/drawing/2014/main" id="{4452B424-AD5B-4EFA-935E-7F4D268FC9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2400" y="2209800"/>
            <a:ext cx="4343400" cy="4038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00050" indent="-40005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 i="1" u="sng">
                <a:solidFill>
                  <a:schemeClr val="hlink"/>
                </a:solidFill>
              </a:rPr>
              <a:t>Health of a Firm</a:t>
            </a:r>
            <a:endParaRPr lang="en-US" altLang="en-US" sz="2800" i="1"/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endParaRPr lang="en-US" altLang="en-US" sz="2800"/>
          </a:p>
          <a:p>
            <a:pPr marL="400050" indent="-40005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Financial Ratios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endParaRPr lang="en-US" altLang="en-US" sz="2800"/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		1.  Individually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		2.  Over time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		3.  In combination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		4.  In comparison</a:t>
            </a:r>
          </a:p>
        </p:txBody>
      </p:sp>
      <p:sp>
        <p:nvSpPr>
          <p:cNvPr id="14341" name="Line 5">
            <a:extLst>
              <a:ext uri="{FF2B5EF4-FFF2-40B4-BE49-F238E27FC236}">
                <a16:creationId xmlns:a16="http://schemas.microsoft.com/office/drawing/2014/main" id="{C86AEBCB-E46D-4617-B3FA-057CB853D6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42" name="AutoShape 6">
            <a:extLst>
              <a:ext uri="{FF2B5EF4-FFF2-40B4-BE49-F238E27FC236}">
                <a16:creationId xmlns:a16="http://schemas.microsoft.com/office/drawing/2014/main" id="{13CF60C8-EE3A-4C63-94A6-410A39608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835150"/>
            <a:ext cx="4025900" cy="49403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4343" name="Rectangle 7">
            <a:extLst>
              <a:ext uri="{FF2B5EF4-FFF2-40B4-BE49-F238E27FC236}">
                <a16:creationId xmlns:a16="http://schemas.microsoft.com/office/drawing/2014/main" id="{F35D8030-C792-48A8-8A10-B59FE84AF4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079750"/>
            <a:ext cx="3098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2"/>
                </a:solidFill>
              </a:rPr>
              <a:t>1.  Analysis of the funds</a:t>
            </a:r>
          </a:p>
          <a:p>
            <a:r>
              <a:rPr lang="en-US" altLang="en-US" sz="2000">
                <a:solidFill>
                  <a:schemeClr val="tx2"/>
                </a:solidFill>
              </a:rPr>
              <a:t>     needs of the firm.</a:t>
            </a:r>
          </a:p>
        </p:txBody>
      </p:sp>
      <p:sp>
        <p:nvSpPr>
          <p:cNvPr id="14344" name="Rectangle 8">
            <a:extLst>
              <a:ext uri="{FF2B5EF4-FFF2-40B4-BE49-F238E27FC236}">
                <a16:creationId xmlns:a16="http://schemas.microsoft.com/office/drawing/2014/main" id="{97D9FB7B-1BA2-4E5B-85C3-319EC06704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841750"/>
            <a:ext cx="36449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2.  Analysis of the financial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condition and profitability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of the firm.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Line 2">
            <a:extLst>
              <a:ext uri="{FF2B5EF4-FFF2-40B4-BE49-F238E27FC236}">
                <a16:creationId xmlns:a16="http://schemas.microsoft.com/office/drawing/2014/main" id="{1C581350-2CC2-4331-9563-A46AF51677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3" name="Rectangle 3">
            <a:extLst>
              <a:ext uri="{FF2B5EF4-FFF2-40B4-BE49-F238E27FC236}">
                <a16:creationId xmlns:a16="http://schemas.microsoft.com/office/drawing/2014/main" id="{300718A3-AF1E-49C4-8494-CC62EF5103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4770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Framework for Financial Analysis</a:t>
            </a:r>
          </a:p>
        </p:txBody>
      </p:sp>
      <p:sp>
        <p:nvSpPr>
          <p:cNvPr id="15364" name="Rectangle 4">
            <a:extLst>
              <a:ext uri="{FF2B5EF4-FFF2-40B4-BE49-F238E27FC236}">
                <a16:creationId xmlns:a16="http://schemas.microsoft.com/office/drawing/2014/main" id="{22F5934B-3B9D-4435-90CA-87DF27F6495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267200" y="3810000"/>
            <a:ext cx="4343400" cy="2667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Examples</a:t>
            </a: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endParaRPr lang="en-US" sz="2800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800"/>
              <a:t>Volatility in sales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800"/>
              <a:t>Volatility in costs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800"/>
              <a:t>Proximity to break-even point</a:t>
            </a:r>
          </a:p>
        </p:txBody>
      </p:sp>
      <p:sp>
        <p:nvSpPr>
          <p:cNvPr id="15365" name="Line 5">
            <a:extLst>
              <a:ext uri="{FF2B5EF4-FFF2-40B4-BE49-F238E27FC236}">
                <a16:creationId xmlns:a16="http://schemas.microsoft.com/office/drawing/2014/main" id="{1456D9D5-27DC-4F10-B585-FD1CB763042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5366" name="AutoShape 6">
            <a:extLst>
              <a:ext uri="{FF2B5EF4-FFF2-40B4-BE49-F238E27FC236}">
                <a16:creationId xmlns:a16="http://schemas.microsoft.com/office/drawing/2014/main" id="{F1B8DCA4-9E80-4947-8AF4-9266827FAB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835150"/>
            <a:ext cx="4025900" cy="49403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5367" name="Rectangle 7">
            <a:extLst>
              <a:ext uri="{FF2B5EF4-FFF2-40B4-BE49-F238E27FC236}">
                <a16:creationId xmlns:a16="http://schemas.microsoft.com/office/drawing/2014/main" id="{FD348B73-BC43-49D3-87C9-6A952A4018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079750"/>
            <a:ext cx="3098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2"/>
                </a:solidFill>
              </a:rPr>
              <a:t>1.  Analysis of the funds</a:t>
            </a:r>
          </a:p>
          <a:p>
            <a:r>
              <a:rPr lang="en-US" altLang="en-US" sz="2000">
                <a:solidFill>
                  <a:schemeClr val="tx2"/>
                </a:solidFill>
              </a:rPr>
              <a:t>     needs of the firm.</a:t>
            </a:r>
          </a:p>
        </p:txBody>
      </p:sp>
      <p:sp>
        <p:nvSpPr>
          <p:cNvPr id="15368" name="Rectangle 8">
            <a:extLst>
              <a:ext uri="{FF2B5EF4-FFF2-40B4-BE49-F238E27FC236}">
                <a16:creationId xmlns:a16="http://schemas.microsoft.com/office/drawing/2014/main" id="{7D62C758-8409-4A3D-88BF-DE20BFF669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841750"/>
            <a:ext cx="36449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>
                <a:solidFill>
                  <a:schemeClr val="tx2"/>
                </a:solidFill>
              </a:rPr>
              <a:t>2.  Analysis of the financial</a:t>
            </a:r>
          </a:p>
          <a:p>
            <a:r>
              <a:rPr lang="en-US" altLang="en-US" sz="2000">
                <a:solidFill>
                  <a:schemeClr val="tx2"/>
                </a:solidFill>
              </a:rPr>
              <a:t>     condition and profitability</a:t>
            </a:r>
          </a:p>
          <a:p>
            <a:r>
              <a:rPr lang="en-US" altLang="en-US" sz="2000">
                <a:solidFill>
                  <a:schemeClr val="tx2"/>
                </a:solidFill>
              </a:rPr>
              <a:t>     of the firm.</a:t>
            </a:r>
          </a:p>
        </p:txBody>
      </p:sp>
      <p:sp>
        <p:nvSpPr>
          <p:cNvPr id="15369" name="Rectangle 9">
            <a:extLst>
              <a:ext uri="{FF2B5EF4-FFF2-40B4-BE49-F238E27FC236}">
                <a16:creationId xmlns:a16="http://schemas.microsoft.com/office/drawing/2014/main" id="{FE98F2BC-D4D3-4ABE-863B-A4E942BAB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832350"/>
            <a:ext cx="35083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3.  Analysis of the business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risk of the firm.</a:t>
            </a:r>
          </a:p>
        </p:txBody>
      </p:sp>
      <p:sp>
        <p:nvSpPr>
          <p:cNvPr id="15370" name="Rectangle 10">
            <a:extLst>
              <a:ext uri="{FF2B5EF4-FFF2-40B4-BE49-F238E27FC236}">
                <a16:creationId xmlns:a16="http://schemas.microsoft.com/office/drawing/2014/main" id="{5D9DFF60-FA71-4643-8C52-9E0E2F26EC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2286000"/>
            <a:ext cx="4343400" cy="1371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715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144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"/>
              </a:spcBef>
              <a:defRPr/>
            </a:pPr>
            <a:r>
              <a:rPr lang="en-US" sz="28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Business risk</a:t>
            </a:r>
            <a:r>
              <a:rPr lang="en-US" sz="2800" i="1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 </a:t>
            </a: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relates to the risk inherent in the operations of the firm.</a:t>
            </a:r>
          </a:p>
          <a:p>
            <a:pPr eaLnBrk="1">
              <a:spcBef>
                <a:spcPct val="5000"/>
              </a:spcBef>
              <a:defRPr/>
            </a:pP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3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53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53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536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Line 2">
            <a:extLst>
              <a:ext uri="{FF2B5EF4-FFF2-40B4-BE49-F238E27FC236}">
                <a16:creationId xmlns:a16="http://schemas.microsoft.com/office/drawing/2014/main" id="{5CB3B3F2-2F20-4D26-BFE3-0B9BF897F15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2BB00870-5149-40FE-A6E3-2C564BB951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4770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Framework for Financial Analysis</a:t>
            </a:r>
          </a:p>
        </p:txBody>
      </p:sp>
      <p:sp>
        <p:nvSpPr>
          <p:cNvPr id="16388" name="Rectangle 4">
            <a:extLst>
              <a:ext uri="{FF2B5EF4-FFF2-40B4-BE49-F238E27FC236}">
                <a16:creationId xmlns:a16="http://schemas.microsoft.com/office/drawing/2014/main" id="{8CDB3AD6-AE36-4BA3-A714-ADD8E0BA9D9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553200" y="1905000"/>
            <a:ext cx="22860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A </a:t>
            </a:r>
            <a:r>
              <a:rPr lang="en-US" altLang="en-US" sz="2800" i="1"/>
              <a:t>Financial Manager </a:t>
            </a:r>
            <a:r>
              <a:rPr lang="en-US" altLang="en-US" sz="2800"/>
              <a:t>must consider </a:t>
            </a:r>
            <a:r>
              <a:rPr lang="en-US" altLang="en-US" sz="2800" u="sng"/>
              <a:t>all three</a:t>
            </a:r>
            <a:r>
              <a:rPr lang="en-US" altLang="en-US" sz="2800"/>
              <a:t> jointly when determining the financing needs of the firm.</a:t>
            </a:r>
          </a:p>
        </p:txBody>
      </p:sp>
      <p:sp>
        <p:nvSpPr>
          <p:cNvPr id="16389" name="Line 5">
            <a:extLst>
              <a:ext uri="{FF2B5EF4-FFF2-40B4-BE49-F238E27FC236}">
                <a16:creationId xmlns:a16="http://schemas.microsoft.com/office/drawing/2014/main" id="{3E9229B0-4056-4E02-89CF-C0DDB20667A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0" name="AutoShape 6">
            <a:extLst>
              <a:ext uri="{FF2B5EF4-FFF2-40B4-BE49-F238E27FC236}">
                <a16:creationId xmlns:a16="http://schemas.microsoft.com/office/drawing/2014/main" id="{709E4782-8CBF-4516-A4C8-86A3D50FBF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216150"/>
            <a:ext cx="3644900" cy="3873500"/>
          </a:xfrm>
          <a:prstGeom prst="rightArrow">
            <a:avLst>
              <a:gd name="adj1" fmla="val 50000"/>
              <a:gd name="adj2" fmla="val 50005"/>
            </a:avLst>
          </a:prstGeom>
          <a:gradFill rotWithShape="0">
            <a:gsLst>
              <a:gs pos="0">
                <a:srgbClr val="114FFB"/>
              </a:gs>
              <a:gs pos="100000">
                <a:srgbClr val="05184B"/>
              </a:gs>
            </a:gsLst>
            <a:lin ang="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1" name="AutoShape 7">
            <a:extLst>
              <a:ext uri="{FF2B5EF4-FFF2-40B4-BE49-F238E27FC236}">
                <a16:creationId xmlns:a16="http://schemas.microsoft.com/office/drawing/2014/main" id="{B2ADD0E8-590F-4A84-91BB-841AAC3FA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835150"/>
            <a:ext cx="4025900" cy="4940300"/>
          </a:xfrm>
          <a:prstGeom prst="rightArrow">
            <a:avLst>
              <a:gd name="adj1" fmla="val 50000"/>
              <a:gd name="adj2" fmla="val 50005"/>
            </a:avLst>
          </a:prstGeom>
          <a:gradFill rotWithShape="0">
            <a:gsLst>
              <a:gs pos="0">
                <a:srgbClr val="FAFD00"/>
              </a:gs>
              <a:gs pos="100000">
                <a:srgbClr val="4B4B00"/>
              </a:gs>
            </a:gsLst>
            <a:lin ang="0" scaled="1"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6392" name="Rectangle 8">
            <a:extLst>
              <a:ext uri="{FF2B5EF4-FFF2-40B4-BE49-F238E27FC236}">
                <a16:creationId xmlns:a16="http://schemas.microsoft.com/office/drawing/2014/main" id="{ED371F22-698B-4045-B9E5-3444E708EF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538" y="3384550"/>
            <a:ext cx="166211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Determining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financing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needs of 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firm.</a:t>
            </a:r>
          </a:p>
        </p:txBody>
      </p:sp>
      <p:sp>
        <p:nvSpPr>
          <p:cNvPr id="16393" name="Rectangle 9">
            <a:extLst>
              <a:ext uri="{FF2B5EF4-FFF2-40B4-BE49-F238E27FC236}">
                <a16:creationId xmlns:a16="http://schemas.microsoft.com/office/drawing/2014/main" id="{8D84679D-1C51-4DDC-B0D1-7C8029FBB0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079750"/>
            <a:ext cx="3098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1.  Analysis of the funds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needs of the firm.</a:t>
            </a:r>
          </a:p>
        </p:txBody>
      </p:sp>
      <p:sp>
        <p:nvSpPr>
          <p:cNvPr id="16394" name="Rectangle 10">
            <a:extLst>
              <a:ext uri="{FF2B5EF4-FFF2-40B4-BE49-F238E27FC236}">
                <a16:creationId xmlns:a16="http://schemas.microsoft.com/office/drawing/2014/main" id="{C818C25B-8C77-43BB-8C38-CF86D5B03E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841750"/>
            <a:ext cx="36449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2.  Analysis of the financial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condition and profitability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of the firm.</a:t>
            </a:r>
          </a:p>
        </p:txBody>
      </p:sp>
      <p:sp>
        <p:nvSpPr>
          <p:cNvPr id="16395" name="Rectangle 11">
            <a:extLst>
              <a:ext uri="{FF2B5EF4-FFF2-40B4-BE49-F238E27FC236}">
                <a16:creationId xmlns:a16="http://schemas.microsoft.com/office/drawing/2014/main" id="{65BF7E60-B146-4129-8920-A5BFD3DAF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832350"/>
            <a:ext cx="35083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3.  Analysis of the business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risk of the firm.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Oval 2">
            <a:extLst>
              <a:ext uri="{FF2B5EF4-FFF2-40B4-BE49-F238E27FC236}">
                <a16:creationId xmlns:a16="http://schemas.microsoft.com/office/drawing/2014/main" id="{2D82C0BF-F4DD-4A48-99F7-E6AEA3740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8550" y="2901950"/>
            <a:ext cx="2425700" cy="2501900"/>
          </a:xfrm>
          <a:prstGeom prst="ellipse">
            <a:avLst/>
          </a:prstGeom>
          <a:gradFill rotWithShape="0">
            <a:gsLst>
              <a:gs pos="0">
                <a:srgbClr val="FAFD00"/>
              </a:gs>
              <a:gs pos="100000">
                <a:srgbClr val="4B4B00"/>
              </a:gs>
            </a:gsLst>
            <a:path path="shape">
              <a:fillToRect l="50000" t="50000" r="50000" b="50000"/>
            </a:path>
          </a:gradFill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1" name="Line 3">
            <a:extLst>
              <a:ext uri="{FF2B5EF4-FFF2-40B4-BE49-F238E27FC236}">
                <a16:creationId xmlns:a16="http://schemas.microsoft.com/office/drawing/2014/main" id="{A589B15D-9B4E-4892-9A28-CDBADD090B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2" name="Rectangle 4">
            <a:extLst>
              <a:ext uri="{FF2B5EF4-FFF2-40B4-BE49-F238E27FC236}">
                <a16:creationId xmlns:a16="http://schemas.microsoft.com/office/drawing/2014/main" id="{C29F1942-BAA9-41C2-9863-0ABEE6A925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4770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Framework for Financial Analysis</a:t>
            </a:r>
          </a:p>
        </p:txBody>
      </p:sp>
      <p:sp>
        <p:nvSpPr>
          <p:cNvPr id="17413" name="Line 6">
            <a:extLst>
              <a:ext uri="{FF2B5EF4-FFF2-40B4-BE49-F238E27FC236}">
                <a16:creationId xmlns:a16="http://schemas.microsoft.com/office/drawing/2014/main" id="{8CD5658B-629E-4D63-BB4A-0BD7E3F6D79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4" name="AutoShape 7">
            <a:extLst>
              <a:ext uri="{FF2B5EF4-FFF2-40B4-BE49-F238E27FC236}">
                <a16:creationId xmlns:a16="http://schemas.microsoft.com/office/drawing/2014/main" id="{BCF624D7-9F56-4A20-B929-FB5BC6E92E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1950" y="2216150"/>
            <a:ext cx="3644900" cy="3873500"/>
          </a:xfrm>
          <a:prstGeom prst="rightArrow">
            <a:avLst>
              <a:gd name="adj1" fmla="val 50000"/>
              <a:gd name="adj2" fmla="val 50005"/>
            </a:avLst>
          </a:prstGeom>
          <a:gradFill rotWithShape="0">
            <a:gsLst>
              <a:gs pos="0">
                <a:srgbClr val="114FFB"/>
              </a:gs>
              <a:gs pos="100000">
                <a:srgbClr val="05184B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5" name="AutoShape 8">
            <a:extLst>
              <a:ext uri="{FF2B5EF4-FFF2-40B4-BE49-F238E27FC236}">
                <a16:creationId xmlns:a16="http://schemas.microsoft.com/office/drawing/2014/main" id="{28AB8215-1832-4E37-A2FA-E84BD88343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835150"/>
            <a:ext cx="4025900" cy="4940300"/>
          </a:xfrm>
          <a:prstGeom prst="rightArrow">
            <a:avLst>
              <a:gd name="adj1" fmla="val 50000"/>
              <a:gd name="adj2" fmla="val 50005"/>
            </a:avLst>
          </a:prstGeom>
          <a:gradFill rotWithShape="0">
            <a:gsLst>
              <a:gs pos="0">
                <a:srgbClr val="FAFD00"/>
              </a:gs>
              <a:gs pos="100000">
                <a:srgbClr val="4B4B00"/>
              </a:gs>
            </a:gsLst>
            <a:lin ang="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7417" name="Rectangle 9">
            <a:extLst>
              <a:ext uri="{FF2B5EF4-FFF2-40B4-BE49-F238E27FC236}">
                <a16:creationId xmlns:a16="http://schemas.microsoft.com/office/drawing/2014/main" id="{6694AE92-AAB0-46BA-B1BE-1A5C1693A9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0175" y="3414713"/>
            <a:ext cx="2025650" cy="1549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Negotiations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with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suppliers of</a:t>
            </a:r>
          </a:p>
          <a:p>
            <a:pPr algn="ctr">
              <a:defRPr/>
            </a:pPr>
            <a:r>
              <a:rPr lang="en-US">
                <a:effectLst>
                  <a:outerShdw blurRad="38100" dist="38100" dir="2700000" algn="tl">
                    <a:srgbClr val="C0C0C0"/>
                  </a:outerShdw>
                </a:effectLst>
              </a:rPr>
              <a:t>capital.</a:t>
            </a:r>
          </a:p>
        </p:txBody>
      </p:sp>
      <p:sp>
        <p:nvSpPr>
          <p:cNvPr id="17418" name="Rectangle 10">
            <a:extLst>
              <a:ext uri="{FF2B5EF4-FFF2-40B4-BE49-F238E27FC236}">
                <a16:creationId xmlns:a16="http://schemas.microsoft.com/office/drawing/2014/main" id="{24BF9D9B-7ED5-4054-AD90-CFD7E4D985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0538" y="3384550"/>
            <a:ext cx="1662112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Determining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financing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needs of </a:t>
            </a:r>
          </a:p>
          <a:p>
            <a:pPr algn="ctr">
              <a:defRPr/>
            </a:pPr>
            <a:r>
              <a:rPr lang="en-US" sz="2000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 firm.</a:t>
            </a:r>
          </a:p>
        </p:txBody>
      </p:sp>
      <p:sp>
        <p:nvSpPr>
          <p:cNvPr id="17419" name="Rectangle 11">
            <a:extLst>
              <a:ext uri="{FF2B5EF4-FFF2-40B4-BE49-F238E27FC236}">
                <a16:creationId xmlns:a16="http://schemas.microsoft.com/office/drawing/2014/main" id="{E2CE627E-8BFB-46A6-867D-2D36674DDF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079750"/>
            <a:ext cx="3098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1.  Analysis of the funds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needs of the firm.</a:t>
            </a:r>
          </a:p>
        </p:txBody>
      </p:sp>
      <p:sp>
        <p:nvSpPr>
          <p:cNvPr id="17420" name="Rectangle 12">
            <a:extLst>
              <a:ext uri="{FF2B5EF4-FFF2-40B4-BE49-F238E27FC236}">
                <a16:creationId xmlns:a16="http://schemas.microsoft.com/office/drawing/2014/main" id="{8F0E15F5-A1EF-4AAC-8D77-2548FAA06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841750"/>
            <a:ext cx="3644900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2.  Analysis of the financial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condition and profitability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of the firm.</a:t>
            </a:r>
          </a:p>
        </p:txBody>
      </p:sp>
      <p:sp>
        <p:nvSpPr>
          <p:cNvPr id="17421" name="Rectangle 13">
            <a:extLst>
              <a:ext uri="{FF2B5EF4-FFF2-40B4-BE49-F238E27FC236}">
                <a16:creationId xmlns:a16="http://schemas.microsoft.com/office/drawing/2014/main" id="{53D08CB3-437E-4B1F-B235-5F9F9E407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4832350"/>
            <a:ext cx="3508375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3.  Analysis of the business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risk of the firm.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Line 2">
            <a:extLst>
              <a:ext uri="{FF2B5EF4-FFF2-40B4-BE49-F238E27FC236}">
                <a16:creationId xmlns:a16="http://schemas.microsoft.com/office/drawing/2014/main" id="{38768AF4-5770-406E-8B0A-233CE501AC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8307C90-4FF0-4732-BE6D-7D1F7B1191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Use of Financial Ratios</a:t>
            </a:r>
          </a:p>
        </p:txBody>
      </p:sp>
      <p:sp>
        <p:nvSpPr>
          <p:cNvPr id="18436" name="Rectangle 4">
            <a:extLst>
              <a:ext uri="{FF2B5EF4-FFF2-40B4-BE49-F238E27FC236}">
                <a16:creationId xmlns:a16="http://schemas.microsoft.com/office/drawing/2014/main" id="{78CE4316-6EDA-4651-AED5-6F8B640A762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29200" y="2133600"/>
            <a:ext cx="3657600" cy="4038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Types of Comparisons</a:t>
            </a:r>
            <a:endParaRPr lang="en-US" sz="3200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 algn="ctr">
              <a:spcBef>
                <a:spcPct val="10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Internal Comparisons</a:t>
            </a:r>
            <a:endParaRPr lang="en-US" sz="3200"/>
          </a:p>
          <a:p>
            <a:pPr marL="0" indent="0" algn="ctr">
              <a:spcBef>
                <a:spcPct val="50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External Comparisons</a:t>
            </a:r>
          </a:p>
        </p:txBody>
      </p:sp>
      <p:sp>
        <p:nvSpPr>
          <p:cNvPr id="18437" name="Line 5">
            <a:extLst>
              <a:ext uri="{FF2B5EF4-FFF2-40B4-BE49-F238E27FC236}">
                <a16:creationId xmlns:a16="http://schemas.microsoft.com/office/drawing/2014/main" id="{D7A6B037-6A2A-4BAC-B33C-1AF8148DBF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438" name="Rectangle 6">
            <a:extLst>
              <a:ext uri="{FF2B5EF4-FFF2-40B4-BE49-F238E27FC236}">
                <a16:creationId xmlns:a16="http://schemas.microsoft.com/office/drawing/2014/main" id="{91FC15F7-3A38-425D-93F4-5E7DFA6892F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286000"/>
            <a:ext cx="4495800" cy="3733800"/>
          </a:xfrm>
        </p:spPr>
        <p:txBody>
          <a:bodyPr/>
          <a:lstStyle/>
          <a:p>
            <a:pPr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A</a:t>
            </a:r>
            <a:r>
              <a:rPr lang="en-US" altLang="en-US" sz="3200" i="1"/>
              <a:t> Financial Ratio</a:t>
            </a:r>
            <a:r>
              <a:rPr lang="en-US" altLang="en-US" sz="3200"/>
              <a:t> is an index that relates </a:t>
            </a:r>
            <a:r>
              <a:rPr lang="en-US" altLang="en-US" sz="3200" u="sng"/>
              <a:t>two</a:t>
            </a:r>
            <a:r>
              <a:rPr lang="en-US" altLang="en-US" sz="3200"/>
              <a:t> </a:t>
            </a:r>
            <a:r>
              <a:rPr lang="en-US" altLang="en-US" sz="3200" u="sng"/>
              <a:t>accounting</a:t>
            </a:r>
            <a:r>
              <a:rPr lang="en-US" altLang="en-US" sz="3200"/>
              <a:t> </a:t>
            </a:r>
            <a:r>
              <a:rPr lang="en-US" altLang="en-US" sz="3200" u="sng"/>
              <a:t>numbers</a:t>
            </a:r>
            <a:r>
              <a:rPr lang="en-US" altLang="en-US" sz="3200"/>
              <a:t> and is obtained by dividing one number by the other.</a:t>
            </a:r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Line 2">
            <a:extLst>
              <a:ext uri="{FF2B5EF4-FFF2-40B4-BE49-F238E27FC236}">
                <a16:creationId xmlns:a16="http://schemas.microsoft.com/office/drawing/2014/main" id="{3C905BA8-486B-42C6-BF88-3A8543B6FA7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BB917823-7F23-4B0B-A49E-14CFD7F68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External Comparisons and Sources of Industry Ratios</a:t>
            </a:r>
          </a:p>
        </p:txBody>
      </p:sp>
      <p:sp>
        <p:nvSpPr>
          <p:cNvPr id="19460" name="Rectangle 4">
            <a:extLst>
              <a:ext uri="{FF2B5EF4-FFF2-40B4-BE49-F238E27FC236}">
                <a16:creationId xmlns:a16="http://schemas.microsoft.com/office/drawing/2014/main" id="{41758DE3-67AF-4E17-BDAD-5119A8AAD3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5029200" y="1828800"/>
            <a:ext cx="3657600" cy="4800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u="sng"/>
              <a:t>Examples</a:t>
            </a:r>
            <a:r>
              <a:rPr lang="en-US" sz="3200"/>
              <a:t>:</a:t>
            </a:r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Robert Morris Associates</a:t>
            </a:r>
            <a:endParaRPr lang="en-US" sz="32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Dun &amp; Bradstreet</a:t>
            </a:r>
            <a:endParaRPr lang="en-US" sz="3200"/>
          </a:p>
          <a:p>
            <a:pPr marL="0" indent="0" algn="ctr">
              <a:buFont typeface="Monotype Sorts" pitchFamily="2" charset="2"/>
              <a:buNone/>
              <a:defRPr/>
            </a:pP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Almanac of Business and Industrial Financial Ratios</a:t>
            </a:r>
          </a:p>
        </p:txBody>
      </p:sp>
      <p:sp>
        <p:nvSpPr>
          <p:cNvPr id="19461" name="Line 5">
            <a:extLst>
              <a:ext uri="{FF2B5EF4-FFF2-40B4-BE49-F238E27FC236}">
                <a16:creationId xmlns:a16="http://schemas.microsoft.com/office/drawing/2014/main" id="{38BA8038-A8CA-4E7B-BF49-E866E7129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2" name="Rectangle 6">
            <a:extLst>
              <a:ext uri="{FF2B5EF4-FFF2-40B4-BE49-F238E27FC236}">
                <a16:creationId xmlns:a16="http://schemas.microsoft.com/office/drawing/2014/main" id="{C17981F6-0B30-4EF4-BD19-605DCA42547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1905000"/>
            <a:ext cx="4495800" cy="48768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100"/>
              <a:t>This involves comparing the ratios of one firm with those of </a:t>
            </a:r>
            <a:r>
              <a:rPr lang="en-US" sz="31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</a:t>
            </a:r>
            <a:r>
              <a:rPr lang="en-US" sz="3100"/>
              <a:t> firms or with industry averages.</a:t>
            </a:r>
          </a:p>
          <a:p>
            <a:pPr marL="0" indent="0" algn="ctr">
              <a:spcBef>
                <a:spcPct val="7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100" i="1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Similarity</a:t>
            </a:r>
            <a:r>
              <a:rPr lang="en-US" sz="3100"/>
              <a:t> is important as one should compare “apples to apples.”</a:t>
            </a:r>
          </a:p>
        </p:txBody>
      </p:sp>
      <p:sp>
        <p:nvSpPr>
          <p:cNvPr id="19463" name="Line 7">
            <a:extLst>
              <a:ext uri="{FF2B5EF4-FFF2-40B4-BE49-F238E27FC236}">
                <a16:creationId xmlns:a16="http://schemas.microsoft.com/office/drawing/2014/main" id="{7E1DD31E-79BB-4E45-8850-B7C0DD69B56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1905000"/>
            <a:ext cx="0" cy="464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Line 2">
            <a:extLst>
              <a:ext uri="{FF2B5EF4-FFF2-40B4-BE49-F238E27FC236}">
                <a16:creationId xmlns:a16="http://schemas.microsoft.com/office/drawing/2014/main" id="{B2D4181D-66F4-4BCE-91D5-F9A6BDF3EE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191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5440B594-C7E7-4D35-ACF2-36542C32293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Liquidity Ratios</a:t>
            </a:r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AEF9C136-4976-4BCF-BD1D-953C5995797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1148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Current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Liabilities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20485" name="Line 5">
            <a:extLst>
              <a:ext uri="{FF2B5EF4-FFF2-40B4-BE49-F238E27FC236}">
                <a16:creationId xmlns:a16="http://schemas.microsoft.com/office/drawing/2014/main" id="{A9363120-6D43-4EA4-9596-15A2E296140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191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A28B9FB2-AB1A-46C5-8BB9-7B0169947E2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114800"/>
            <a:ext cx="4114800" cy="23622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Shows a firm’s ability to cover its current liabilities with its current assets.</a:t>
            </a:r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0E46396E-B338-4FC7-AA10-285C48C85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810000" cy="762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88" name="Rectangle 8">
            <a:extLst>
              <a:ext uri="{FF2B5EF4-FFF2-40B4-BE49-F238E27FC236}">
                <a16:creationId xmlns:a16="http://schemas.microsoft.com/office/drawing/2014/main" id="{A8D4DE1C-D9AF-49EA-A1A9-87F1E0F63D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997075"/>
            <a:ext cx="3803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/>
              <a:t>Balance Sheet Ratios</a:t>
            </a:r>
          </a:p>
        </p:txBody>
      </p:sp>
      <p:sp>
        <p:nvSpPr>
          <p:cNvPr id="20489" name="Rectangle 9">
            <a:extLst>
              <a:ext uri="{FF2B5EF4-FFF2-40B4-BE49-F238E27FC236}">
                <a16:creationId xmlns:a16="http://schemas.microsoft.com/office/drawing/2014/main" id="{1E152EA8-50C3-49B3-B30B-0E72228E8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978150"/>
            <a:ext cx="38735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490" name="Rectangle 10">
            <a:extLst>
              <a:ext uri="{FF2B5EF4-FFF2-40B4-BE49-F238E27FC236}">
                <a16:creationId xmlns:a16="http://schemas.microsoft.com/office/drawing/2014/main" id="{BC0073D7-87CB-412C-A124-F1DE6E5AC1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063875"/>
            <a:ext cx="3556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Liquidity Ratios</a:t>
            </a:r>
          </a:p>
        </p:txBody>
      </p:sp>
      <p:sp>
        <p:nvSpPr>
          <p:cNvPr id="20491" name="Line 11">
            <a:extLst>
              <a:ext uri="{FF2B5EF4-FFF2-40B4-BE49-F238E27FC236}">
                <a16:creationId xmlns:a16="http://schemas.microsoft.com/office/drawing/2014/main" id="{18C5EDAE-15ED-47B8-ACFD-21FEE87AF04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2" name="Line 12">
            <a:extLst>
              <a:ext uri="{FF2B5EF4-FFF2-40B4-BE49-F238E27FC236}">
                <a16:creationId xmlns:a16="http://schemas.microsoft.com/office/drawing/2014/main" id="{FEBAF969-3E2D-44DE-B16F-B73A1BE3000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004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493" name="Rectangle 13">
            <a:extLst>
              <a:ext uri="{FF2B5EF4-FFF2-40B4-BE49-F238E27FC236}">
                <a16:creationId xmlns:a16="http://schemas.microsoft.com/office/drawing/2014/main" id="{4F86784B-CD41-4F75-ABC6-D4CF2FA2C4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6725" y="5349875"/>
            <a:ext cx="1271588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$1,195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$500</a:t>
            </a:r>
          </a:p>
        </p:txBody>
      </p:sp>
      <p:sp>
        <p:nvSpPr>
          <p:cNvPr id="20494" name="Rectangle 14">
            <a:extLst>
              <a:ext uri="{FF2B5EF4-FFF2-40B4-BE49-F238E27FC236}">
                <a16:creationId xmlns:a16="http://schemas.microsoft.com/office/drawing/2014/main" id="{089BD1A5-B0F4-4B2B-8BB5-117383EB58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2.39</a:t>
            </a:r>
          </a:p>
        </p:txBody>
      </p:sp>
      <p:sp>
        <p:nvSpPr>
          <p:cNvPr id="20495" name="Line 15">
            <a:extLst>
              <a:ext uri="{FF2B5EF4-FFF2-40B4-BE49-F238E27FC236}">
                <a16:creationId xmlns:a16="http://schemas.microsoft.com/office/drawing/2014/main" id="{C917F3E0-A4BC-4D15-B2A6-54183EC0530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>
            <a:extLst>
              <a:ext uri="{FF2B5EF4-FFF2-40B4-BE49-F238E27FC236}">
                <a16:creationId xmlns:a16="http://schemas.microsoft.com/office/drawing/2014/main" id="{98EBB413-03A2-4010-ACD6-134198593B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1507" name="Line 3">
            <a:extLst>
              <a:ext uri="{FF2B5EF4-FFF2-40B4-BE49-F238E27FC236}">
                <a16:creationId xmlns:a16="http://schemas.microsoft.com/office/drawing/2014/main" id="{85E9DB2B-A1F4-44B1-9E1A-D085360F6B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962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08" name="Rectangle 4">
            <a:extLst>
              <a:ext uri="{FF2B5EF4-FFF2-40B4-BE49-F238E27FC236}">
                <a16:creationId xmlns:a16="http://schemas.microsoft.com/office/drawing/2014/main" id="{B5A90862-F029-4B05-87B1-7AC3748DB9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Liquidity Ratio Comparisons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6C73C05B-0C51-4C75-BDF9-8763FB1B934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2.39			2.15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2.26			2.09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1.91			2.01</a:t>
            </a:r>
          </a:p>
        </p:txBody>
      </p:sp>
      <p:sp>
        <p:nvSpPr>
          <p:cNvPr id="21510" name="Line 6">
            <a:extLst>
              <a:ext uri="{FF2B5EF4-FFF2-40B4-BE49-F238E27FC236}">
                <a16:creationId xmlns:a16="http://schemas.microsoft.com/office/drawing/2014/main" id="{5C7390E6-F4FA-4619-A11F-90FD0B1F8B7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962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9ED4C69-11AD-4F42-A0E2-14AF4D31B08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21512" name="Rectangle 8">
            <a:extLst>
              <a:ext uri="{FF2B5EF4-FFF2-40B4-BE49-F238E27FC236}">
                <a16:creationId xmlns:a16="http://schemas.microsoft.com/office/drawing/2014/main" id="{AE2CD211-AC74-4615-A1C8-42DBA549F1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8763" y="1854200"/>
            <a:ext cx="3440112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Current</a:t>
            </a:r>
            <a:r>
              <a:rPr lang="en-US" sz="4000">
                <a:solidFill>
                  <a:srgbClr val="A7515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Ratio</a:t>
            </a:r>
          </a:p>
        </p:txBody>
      </p:sp>
      <p:sp>
        <p:nvSpPr>
          <p:cNvPr id="21513" name="Rectangle 9">
            <a:extLst>
              <a:ext uri="{FF2B5EF4-FFF2-40B4-BE49-F238E27FC236}">
                <a16:creationId xmlns:a16="http://schemas.microsoft.com/office/drawing/2014/main" id="{9D962DF5-2D86-4D4E-AD6C-AA5B069BE4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5686425"/>
            <a:ext cx="856615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Ratio is stronger than the industry average.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Line 2">
            <a:extLst>
              <a:ext uri="{FF2B5EF4-FFF2-40B4-BE49-F238E27FC236}">
                <a16:creationId xmlns:a16="http://schemas.microsoft.com/office/drawing/2014/main" id="{7191CCB5-DA7B-451D-ADC1-8DDBE8A5347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191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2718F168-E0C6-48A5-A014-1AC2106220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Liquidity Ratios</a:t>
            </a:r>
          </a:p>
        </p:txBody>
      </p:sp>
      <p:sp>
        <p:nvSpPr>
          <p:cNvPr id="22532" name="Rectangle 4">
            <a:extLst>
              <a:ext uri="{FF2B5EF4-FFF2-40B4-BE49-F238E27FC236}">
                <a16:creationId xmlns:a16="http://schemas.microsoft.com/office/drawing/2014/main" id="{69CC25E0-1104-4D39-AE71-8348B55CC31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1148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Acid-Test (Quick)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 - Inv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Liabilities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22533" name="Line 5">
            <a:extLst>
              <a:ext uri="{FF2B5EF4-FFF2-40B4-BE49-F238E27FC236}">
                <a16:creationId xmlns:a16="http://schemas.microsoft.com/office/drawing/2014/main" id="{AE9D0E1C-F2F2-4EA8-90B2-7508D447DC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191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4" name="Rectangle 6">
            <a:extLst>
              <a:ext uri="{FF2B5EF4-FFF2-40B4-BE49-F238E27FC236}">
                <a16:creationId xmlns:a16="http://schemas.microsoft.com/office/drawing/2014/main" id="{282C4B4F-2391-486D-8961-B92ADC47FC6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04800" y="4114800"/>
            <a:ext cx="4114800" cy="25908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Shows a firm’s ability to meet current liabilities with its most liquid assets.</a:t>
            </a:r>
          </a:p>
        </p:txBody>
      </p:sp>
      <p:sp>
        <p:nvSpPr>
          <p:cNvPr id="22535" name="Rectangle 7">
            <a:extLst>
              <a:ext uri="{FF2B5EF4-FFF2-40B4-BE49-F238E27FC236}">
                <a16:creationId xmlns:a16="http://schemas.microsoft.com/office/drawing/2014/main" id="{69F42F7E-D31A-49E8-B0A3-ECFF4A680F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810000" cy="762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6" name="Rectangle 8">
            <a:extLst>
              <a:ext uri="{FF2B5EF4-FFF2-40B4-BE49-F238E27FC236}">
                <a16:creationId xmlns:a16="http://schemas.microsoft.com/office/drawing/2014/main" id="{D341766A-41A1-48B3-8F30-8F2E765164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997075"/>
            <a:ext cx="3803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/>
              <a:t>Balance Sheet Ratios</a:t>
            </a:r>
          </a:p>
        </p:txBody>
      </p:sp>
      <p:sp>
        <p:nvSpPr>
          <p:cNvPr id="22537" name="Rectangle 9">
            <a:extLst>
              <a:ext uri="{FF2B5EF4-FFF2-40B4-BE49-F238E27FC236}">
                <a16:creationId xmlns:a16="http://schemas.microsoft.com/office/drawing/2014/main" id="{FAE002D1-5145-469A-BAD0-2816679CD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978150"/>
            <a:ext cx="38735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2538" name="Rectangle 10">
            <a:extLst>
              <a:ext uri="{FF2B5EF4-FFF2-40B4-BE49-F238E27FC236}">
                <a16:creationId xmlns:a16="http://schemas.microsoft.com/office/drawing/2014/main" id="{5C3C6DFB-2B93-446D-9F81-BF04729329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063875"/>
            <a:ext cx="35560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Liquidity Ratios</a:t>
            </a:r>
          </a:p>
        </p:txBody>
      </p:sp>
      <p:sp>
        <p:nvSpPr>
          <p:cNvPr id="22539" name="Line 11">
            <a:extLst>
              <a:ext uri="{FF2B5EF4-FFF2-40B4-BE49-F238E27FC236}">
                <a16:creationId xmlns:a16="http://schemas.microsoft.com/office/drawing/2014/main" id="{755C92C7-E4B6-4991-AE6A-334C21E0BDB1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0" name="Line 12">
            <a:extLst>
              <a:ext uri="{FF2B5EF4-FFF2-40B4-BE49-F238E27FC236}">
                <a16:creationId xmlns:a16="http://schemas.microsoft.com/office/drawing/2014/main" id="{A3B25662-31CD-4D43-BA47-F6A74067B02D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004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41" name="Rectangle 13">
            <a:extLst>
              <a:ext uri="{FF2B5EF4-FFF2-40B4-BE49-F238E27FC236}">
                <a16:creationId xmlns:a16="http://schemas.microsoft.com/office/drawing/2014/main" id="{67A1E4FF-A763-4D26-8FD3-BBBF642B16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6300" y="5349875"/>
            <a:ext cx="238125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$1,195 - $696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$500</a:t>
            </a:r>
          </a:p>
        </p:txBody>
      </p:sp>
      <p:sp>
        <p:nvSpPr>
          <p:cNvPr id="22542" name="Rectangle 14">
            <a:extLst>
              <a:ext uri="{FF2B5EF4-FFF2-40B4-BE49-F238E27FC236}">
                <a16:creationId xmlns:a16="http://schemas.microsoft.com/office/drawing/2014/main" id="{0E27F334-8568-4097-9E53-75B1730B57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85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1.00</a:t>
            </a:r>
          </a:p>
        </p:txBody>
      </p:sp>
      <p:sp>
        <p:nvSpPr>
          <p:cNvPr id="22543" name="Line 15">
            <a:extLst>
              <a:ext uri="{FF2B5EF4-FFF2-40B4-BE49-F238E27FC236}">
                <a16:creationId xmlns:a16="http://schemas.microsoft.com/office/drawing/2014/main" id="{181D1844-7860-4AE1-A587-7C98795CC074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5791200"/>
            <a:ext cx="2209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>
            <a:extLst>
              <a:ext uri="{FF2B5EF4-FFF2-40B4-BE49-F238E27FC236}">
                <a16:creationId xmlns:a16="http://schemas.microsoft.com/office/drawing/2014/main" id="{CE1C0576-0E1F-45BC-919C-7AA36AE41AD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3555" name="Line 3">
            <a:extLst>
              <a:ext uri="{FF2B5EF4-FFF2-40B4-BE49-F238E27FC236}">
                <a16:creationId xmlns:a16="http://schemas.microsoft.com/office/drawing/2014/main" id="{E3F114BB-652B-4745-AD49-06AFAC185A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962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6" name="Rectangle 4">
            <a:extLst>
              <a:ext uri="{FF2B5EF4-FFF2-40B4-BE49-F238E27FC236}">
                <a16:creationId xmlns:a16="http://schemas.microsoft.com/office/drawing/2014/main" id="{0B0115AE-544D-42D3-957A-E3888119A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Liquidity Ratio Comparisons</a:t>
            </a: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DA392D4A-B189-4C18-8963-5FB0E1F2F2B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1.00			1.25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1.04			1.23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1.11			1.25</a:t>
            </a:r>
          </a:p>
        </p:txBody>
      </p:sp>
      <p:sp>
        <p:nvSpPr>
          <p:cNvPr id="23558" name="Line 6">
            <a:extLst>
              <a:ext uri="{FF2B5EF4-FFF2-40B4-BE49-F238E27FC236}">
                <a16:creationId xmlns:a16="http://schemas.microsoft.com/office/drawing/2014/main" id="{4D3B3DEA-B113-4DE8-8813-8B85BA21C5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962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Rectangle 7">
            <a:extLst>
              <a:ext uri="{FF2B5EF4-FFF2-40B4-BE49-F238E27FC236}">
                <a16:creationId xmlns:a16="http://schemas.microsoft.com/office/drawing/2014/main" id="{16DAEEE5-8459-4A83-B526-F9A6391AC2A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23560" name="Rectangle 8">
            <a:extLst>
              <a:ext uri="{FF2B5EF4-FFF2-40B4-BE49-F238E27FC236}">
                <a16:creationId xmlns:a16="http://schemas.microsoft.com/office/drawing/2014/main" id="{C4097345-4110-4E87-96A7-5DE88DDD0F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17763" y="1854200"/>
            <a:ext cx="3919537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Acid-Test Ratio</a:t>
            </a:r>
          </a:p>
        </p:txBody>
      </p:sp>
      <p:sp>
        <p:nvSpPr>
          <p:cNvPr id="23561" name="Rectangle 9">
            <a:extLst>
              <a:ext uri="{FF2B5EF4-FFF2-40B4-BE49-F238E27FC236}">
                <a16:creationId xmlns:a16="http://schemas.microsoft.com/office/drawing/2014/main" id="{0DDEAE28-6D2B-4B90-8904-8C021D5CE1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5686425"/>
            <a:ext cx="82962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Ratio is </a:t>
            </a:r>
            <a:r>
              <a:rPr lang="en-US" altLang="en-US" sz="3200" u="sng"/>
              <a:t>weaker</a:t>
            </a:r>
            <a:r>
              <a:rPr lang="en-US" altLang="en-US" sz="3200"/>
              <a:t> than the industry average.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2">
            <a:extLst>
              <a:ext uri="{FF2B5EF4-FFF2-40B4-BE49-F238E27FC236}">
                <a16:creationId xmlns:a16="http://schemas.microsoft.com/office/drawing/2014/main" id="{77E05FF7-9BE0-4331-A1A6-4BBD719EFC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81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A726CEFF-1924-43A2-9098-897D93E388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1628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		</a:t>
            </a:r>
            <a:br>
              <a:rPr lang="en-US" b="1"/>
            </a:br>
            <a:r>
              <a:rPr lang="en-US" b="1"/>
              <a:t>Statement Analysis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F286D36B-72FC-4406-B780-673BAB5AE5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905000"/>
            <a:ext cx="82296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r>
              <a:rPr lang="en-US" altLang="en-US"/>
              <a:t>Financial Statements</a:t>
            </a:r>
          </a:p>
          <a:p>
            <a:r>
              <a:rPr lang="en-US" altLang="en-US"/>
              <a:t>A Possible Framework for Analysis</a:t>
            </a:r>
          </a:p>
          <a:p>
            <a:r>
              <a:rPr lang="en-US" altLang="en-US"/>
              <a:t>Ratio Analysis</a:t>
            </a:r>
          </a:p>
          <a:p>
            <a:r>
              <a:rPr lang="en-US" altLang="en-US"/>
              <a:t>Trend Analysis</a:t>
            </a:r>
          </a:p>
          <a:p>
            <a:r>
              <a:rPr lang="en-US" altLang="en-US"/>
              <a:t>Common-Size and Index Analysis</a:t>
            </a:r>
          </a:p>
        </p:txBody>
      </p:sp>
      <p:sp>
        <p:nvSpPr>
          <p:cNvPr id="6149" name="Line 5">
            <a:extLst>
              <a:ext uri="{FF2B5EF4-FFF2-40B4-BE49-F238E27FC236}">
                <a16:creationId xmlns:a16="http://schemas.microsoft.com/office/drawing/2014/main" id="{EF9E20E6-C4DB-4F31-9D58-B646706D0F8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81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1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14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14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build="p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2">
            <a:extLst>
              <a:ext uri="{FF2B5EF4-FFF2-40B4-BE49-F238E27FC236}">
                <a16:creationId xmlns:a16="http://schemas.microsoft.com/office/drawing/2014/main" id="{7F943989-C144-4C29-94CF-74BE8262231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B6620B9-51BA-4BA9-9BB5-E23BF037B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Summary of the Liquidity Ratio Comparisons</a:t>
            </a:r>
          </a:p>
        </p:txBody>
      </p:sp>
      <p:sp>
        <p:nvSpPr>
          <p:cNvPr id="24580" name="Rectangle 4">
            <a:extLst>
              <a:ext uri="{FF2B5EF4-FFF2-40B4-BE49-F238E27FC236}">
                <a16:creationId xmlns:a16="http://schemas.microsoft.com/office/drawing/2014/main" id="{53D55998-C2A0-4997-9B41-D2D2FABC3D0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810000"/>
            <a:ext cx="8458200" cy="2667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/>
            <a:r>
              <a:rPr lang="en-US" altLang="en-US" sz="3200"/>
              <a:t>Strong current ratio and weak acid-test ratio indicates a potential problem in the inventories account.</a:t>
            </a:r>
          </a:p>
          <a:p>
            <a:pPr marL="457200" indent="-457200"/>
            <a:r>
              <a:rPr lang="en-US" altLang="en-US" sz="3200"/>
              <a:t>Note that this industry has a relatively high level of inventories.</a:t>
            </a:r>
          </a:p>
        </p:txBody>
      </p:sp>
      <p:sp>
        <p:nvSpPr>
          <p:cNvPr id="24581" name="Line 5">
            <a:extLst>
              <a:ext uri="{FF2B5EF4-FFF2-40B4-BE49-F238E27FC236}">
                <a16:creationId xmlns:a16="http://schemas.microsoft.com/office/drawing/2014/main" id="{10F74B7F-3A0B-4CB1-8E36-25CD4C7D7AE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2" name="Rectangle 6">
            <a:extLst>
              <a:ext uri="{FF2B5EF4-FFF2-40B4-BE49-F238E27FC236}">
                <a16:creationId xmlns:a16="http://schemas.microsoft.com/office/drawing/2014/main" id="{BD0D8776-4E20-4003-8020-E3994127514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Ratio</a:t>
            </a: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BW</a:t>
            </a: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		</a:t>
            </a: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endParaRPr lang="en-US" sz="3200" i="1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/>
              <a:t>Current		2.39		    2.15</a:t>
            </a:r>
          </a:p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/>
              <a:t>Acid-Test	1.00		    1.25</a:t>
            </a:r>
          </a:p>
        </p:txBody>
      </p:sp>
      <p:sp>
        <p:nvSpPr>
          <p:cNvPr id="24583" name="Line 7">
            <a:extLst>
              <a:ext uri="{FF2B5EF4-FFF2-40B4-BE49-F238E27FC236}">
                <a16:creationId xmlns:a16="http://schemas.microsoft.com/office/drawing/2014/main" id="{296DC523-50E5-4792-90D0-DFEB5F75B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1000" y="3733800"/>
            <a:ext cx="84582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2">
            <a:extLst>
              <a:ext uri="{FF2B5EF4-FFF2-40B4-BE49-F238E27FC236}">
                <a16:creationId xmlns:a16="http://schemas.microsoft.com/office/drawing/2014/main" id="{DA1AE4DF-DE46-4A80-B404-C7F4DAB03DB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715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EB82D264-0B2A-4967-99AD-052A675D1F9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Current Ratio -- Trend Analysis Comparison</a:t>
            </a:r>
          </a:p>
        </p:txBody>
      </p:sp>
      <p:sp>
        <p:nvSpPr>
          <p:cNvPr id="25604" name="Line 4">
            <a:extLst>
              <a:ext uri="{FF2B5EF4-FFF2-40B4-BE49-F238E27FC236}">
                <a16:creationId xmlns:a16="http://schemas.microsoft.com/office/drawing/2014/main" id="{7F853E51-B22A-4166-9089-84C8564350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715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E894964C-D24C-4FAD-8D5F-4197E149C13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2560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860FFF5B-CCE6-4DC5-900F-8D5C8572E421}"/>
              </a:ext>
            </a:extLst>
          </p:cNvPr>
          <p:cNvGraphicFramePr>
            <a:graphicFrameLocks/>
          </p:cNvGraphicFramePr>
          <p:nvPr/>
        </p:nvGraphicFramePr>
        <p:xfrm>
          <a:off x="152400" y="1885950"/>
          <a:ext cx="8229600" cy="495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07" name="Chart" r:id="rId3" imgW="8773560" imgH="4939200" progId="MSGraph.Chart.8">
                  <p:embed followColorScheme="full"/>
                </p:oleObj>
              </mc:Choice>
              <mc:Fallback>
                <p:oleObj name="Chart" r:id="rId3" imgW="8773560" imgH="493920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85950"/>
                        <a:ext cx="8229600" cy="495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>
            <a:extLst>
              <a:ext uri="{FF2B5EF4-FFF2-40B4-BE49-F238E27FC236}">
                <a16:creationId xmlns:a16="http://schemas.microsoft.com/office/drawing/2014/main" id="{CB3F105C-0002-4EC9-B2FC-1DCD8EC3860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70C3E143-5C2A-408C-86D9-669E5AFA1F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Acid-Test Ratio -- Trend Analysis Comparison</a:t>
            </a:r>
          </a:p>
        </p:txBody>
      </p:sp>
      <p:sp>
        <p:nvSpPr>
          <p:cNvPr id="26628" name="Line 4">
            <a:extLst>
              <a:ext uri="{FF2B5EF4-FFF2-40B4-BE49-F238E27FC236}">
                <a16:creationId xmlns:a16="http://schemas.microsoft.com/office/drawing/2014/main" id="{49AC54FF-C076-4C4B-BB30-F184EFC7A4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192AE472-8040-455A-B04A-EBA2B850B12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26630" name="Object 6">
            <a:hlinkClick r:id="" action="ppaction://ole?verb=0"/>
            <a:extLst>
              <a:ext uri="{FF2B5EF4-FFF2-40B4-BE49-F238E27FC236}">
                <a16:creationId xmlns:a16="http://schemas.microsoft.com/office/drawing/2014/main" id="{CF672746-18D3-4497-BC0F-B4474FE71F94}"/>
              </a:ext>
            </a:extLst>
          </p:cNvPr>
          <p:cNvGraphicFramePr>
            <a:graphicFrameLocks/>
          </p:cNvGraphicFramePr>
          <p:nvPr/>
        </p:nvGraphicFramePr>
        <p:xfrm>
          <a:off x="152400" y="1828800"/>
          <a:ext cx="8229600" cy="5008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1" name="Chart" r:id="rId4" imgW="8773560" imgH="4939200" progId="MSGraph.Chart.8">
                  <p:embed followColorScheme="full"/>
                </p:oleObj>
              </mc:Choice>
              <mc:Fallback>
                <p:oleObj name="Chart" r:id="rId4" imgW="8773560" imgH="493920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828800"/>
                        <a:ext cx="8229600" cy="5008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Line 2">
            <a:extLst>
              <a:ext uri="{FF2B5EF4-FFF2-40B4-BE49-F238E27FC236}">
                <a16:creationId xmlns:a16="http://schemas.microsoft.com/office/drawing/2014/main" id="{13ADBB82-8F2E-4D9C-B808-C5846F05A17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F840EF02-058D-48A8-85BD-98EEA9AB2A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Summary of the Liquidity Trend Analyses</a:t>
            </a:r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D98491F3-8565-4B99-8667-180901F12A9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05200"/>
            <a:ext cx="8458200" cy="30480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en-US" sz="3200"/>
              <a:t>The current ratio for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r>
              <a:rPr lang="en-US" sz="3200"/>
              <a:t> has been rising slowly at the same time the acid-test ratio has been relatively stable.</a:t>
            </a:r>
          </a:p>
          <a:p>
            <a:pPr marL="457200" indent="-457200">
              <a:defRPr/>
            </a:pPr>
            <a:r>
              <a:rPr lang="en-US" sz="3200"/>
              <a:t>This indicates that </a:t>
            </a:r>
            <a:r>
              <a:rPr lang="en-US" sz="3200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inventories</a:t>
            </a:r>
            <a:r>
              <a:rPr lang="en-US" sz="3200"/>
              <a:t> are a significant problem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BW</a:t>
            </a:r>
            <a:r>
              <a:rPr lang="en-US" sz="3200"/>
              <a:t>.</a:t>
            </a:r>
          </a:p>
        </p:txBody>
      </p:sp>
      <p:sp>
        <p:nvSpPr>
          <p:cNvPr id="27653" name="Line 5">
            <a:extLst>
              <a:ext uri="{FF2B5EF4-FFF2-40B4-BE49-F238E27FC236}">
                <a16:creationId xmlns:a16="http://schemas.microsoft.com/office/drawing/2014/main" id="{3F01A94A-C832-42DD-A2A7-0790C89F5F3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Rectangle 6">
            <a:extLst>
              <a:ext uri="{FF2B5EF4-FFF2-40B4-BE49-F238E27FC236}">
                <a16:creationId xmlns:a16="http://schemas.microsoft.com/office/drawing/2014/main" id="{46A1E7FD-A066-49B9-98C2-0024CB6BC2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05000"/>
            <a:ext cx="8458200" cy="15240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The current ratio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BW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has been rising at the same time the acid-test ratio has been declining.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76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6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2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Line 2">
            <a:extLst>
              <a:ext uri="{FF2B5EF4-FFF2-40B4-BE49-F238E27FC236}">
                <a16:creationId xmlns:a16="http://schemas.microsoft.com/office/drawing/2014/main" id="{AA9BBC48-96DE-4F38-99E2-7EAB1648E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1E7A9577-A72C-461F-AA44-B35262E6A52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Ratios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B8AC326A-3885-4C06-8133-BF37484A730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1148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Debt-to-Equity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Debt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Shareholders’ Equity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28677" name="Line 5">
            <a:extLst>
              <a:ext uri="{FF2B5EF4-FFF2-40B4-BE49-F238E27FC236}">
                <a16:creationId xmlns:a16="http://schemas.microsoft.com/office/drawing/2014/main" id="{82C61C68-7576-425C-B8BA-EFE3A52BA01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8" name="Rectangle 6">
            <a:extLst>
              <a:ext uri="{FF2B5EF4-FFF2-40B4-BE49-F238E27FC236}">
                <a16:creationId xmlns:a16="http://schemas.microsoft.com/office/drawing/2014/main" id="{CA5DC111-B1CE-4EB5-A793-C1C3C548650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76200" y="4724400"/>
            <a:ext cx="44958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Shows the extent to which the firm is financed by debt.</a:t>
            </a:r>
          </a:p>
        </p:txBody>
      </p:sp>
      <p:sp>
        <p:nvSpPr>
          <p:cNvPr id="28679" name="Rectangle 7">
            <a:extLst>
              <a:ext uri="{FF2B5EF4-FFF2-40B4-BE49-F238E27FC236}">
                <a16:creationId xmlns:a16="http://schemas.microsoft.com/office/drawing/2014/main" id="{4C49AE5D-6428-44B1-A6FD-C89288B7A9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810000" cy="762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0" name="Rectangle 8">
            <a:extLst>
              <a:ext uri="{FF2B5EF4-FFF2-40B4-BE49-F238E27FC236}">
                <a16:creationId xmlns:a16="http://schemas.microsoft.com/office/drawing/2014/main" id="{850ADA2D-2304-4810-A8F6-6EA40FAE66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997075"/>
            <a:ext cx="3803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/>
              <a:t>Balance Sheet Ratios</a:t>
            </a:r>
          </a:p>
        </p:txBody>
      </p:sp>
      <p:sp>
        <p:nvSpPr>
          <p:cNvPr id="28681" name="Rectangle 9">
            <a:extLst>
              <a:ext uri="{FF2B5EF4-FFF2-40B4-BE49-F238E27FC236}">
                <a16:creationId xmlns:a16="http://schemas.microsoft.com/office/drawing/2014/main" id="{1F4963E4-C80F-43B5-AC12-32E97F2427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978150"/>
            <a:ext cx="3873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8682" name="Rectangle 10">
            <a:extLst>
              <a:ext uri="{FF2B5EF4-FFF2-40B4-BE49-F238E27FC236}">
                <a16:creationId xmlns:a16="http://schemas.microsoft.com/office/drawing/2014/main" id="{BCBF49FA-F587-45B0-919F-CC6CDEB44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063875"/>
            <a:ext cx="3556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Financial Leverage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28683" name="Line 11">
            <a:extLst>
              <a:ext uri="{FF2B5EF4-FFF2-40B4-BE49-F238E27FC236}">
                <a16:creationId xmlns:a16="http://schemas.microsoft.com/office/drawing/2014/main" id="{FD5AC9D0-B2AE-40C1-A7CB-F28CD07E3989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4" name="Line 12">
            <a:extLst>
              <a:ext uri="{FF2B5EF4-FFF2-40B4-BE49-F238E27FC236}">
                <a16:creationId xmlns:a16="http://schemas.microsoft.com/office/drawing/2014/main" id="{D67EAF6E-E7BF-4800-89A4-D7838D91896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200400"/>
            <a:ext cx="3505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5" name="Rectangle 13">
            <a:extLst>
              <a:ext uri="{FF2B5EF4-FFF2-40B4-BE49-F238E27FC236}">
                <a16:creationId xmlns:a16="http://schemas.microsoft.com/office/drawing/2014/main" id="{65CB424F-DB8E-4FE9-8B30-2600617CB9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$1,030</a:t>
            </a:r>
            <a:endParaRPr lang="en-US" sz="2800"/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$1,139</a:t>
            </a:r>
          </a:p>
        </p:txBody>
      </p:sp>
      <p:sp>
        <p:nvSpPr>
          <p:cNvPr id="28686" name="Rectangle 14">
            <a:extLst>
              <a:ext uri="{FF2B5EF4-FFF2-40B4-BE49-F238E27FC236}">
                <a16:creationId xmlns:a16="http://schemas.microsoft.com/office/drawing/2014/main" id="{7AB027D0-90EC-44DF-A4AE-D90097C007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5502275"/>
            <a:ext cx="982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.90</a:t>
            </a:r>
          </a:p>
        </p:txBody>
      </p:sp>
      <p:sp>
        <p:nvSpPr>
          <p:cNvPr id="28687" name="Line 15">
            <a:extLst>
              <a:ext uri="{FF2B5EF4-FFF2-40B4-BE49-F238E27FC236}">
                <a16:creationId xmlns:a16="http://schemas.microsoft.com/office/drawing/2014/main" id="{EB425845-F13E-457C-9D7F-FF87124A448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>
            <a:extLst>
              <a:ext uri="{FF2B5EF4-FFF2-40B4-BE49-F238E27FC236}">
                <a16:creationId xmlns:a16="http://schemas.microsoft.com/office/drawing/2014/main" id="{29CEB6E6-8D4B-48C5-9051-E440350998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9699" name="Line 3">
            <a:extLst>
              <a:ext uri="{FF2B5EF4-FFF2-40B4-BE49-F238E27FC236}">
                <a16:creationId xmlns:a16="http://schemas.microsoft.com/office/drawing/2014/main" id="{F128521A-E424-4E8C-8D3F-BADBB9D70AC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6D33D94A-1547-4806-A222-3856BAB594A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DA41678C-CDBC-4787-AA16-96C8AC2F89B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.90			 .90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.88			 .90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.81			 .89</a:t>
            </a:r>
          </a:p>
        </p:txBody>
      </p:sp>
      <p:sp>
        <p:nvSpPr>
          <p:cNvPr id="29702" name="Line 6">
            <a:extLst>
              <a:ext uri="{FF2B5EF4-FFF2-40B4-BE49-F238E27FC236}">
                <a16:creationId xmlns:a16="http://schemas.microsoft.com/office/drawing/2014/main" id="{D12E36E4-6909-4535-8C14-4A5FCAD674E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6AAE2093-4257-4FEC-BB6B-BA39C735BCC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29704" name="Rectangle 8">
            <a:extLst>
              <a:ext uri="{FF2B5EF4-FFF2-40B4-BE49-F238E27FC236}">
                <a16:creationId xmlns:a16="http://schemas.microsoft.com/office/drawing/2014/main" id="{AEFF0879-E31F-4677-9785-DEAB979A2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2963" y="1854200"/>
            <a:ext cx="5103812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Debt-to-Equity Ratio</a:t>
            </a:r>
          </a:p>
        </p:txBody>
      </p:sp>
      <p:sp>
        <p:nvSpPr>
          <p:cNvPr id="29705" name="Rectangle 9">
            <a:extLst>
              <a:ext uri="{FF2B5EF4-FFF2-40B4-BE49-F238E27FC236}">
                <a16:creationId xmlns:a16="http://schemas.microsoft.com/office/drawing/2014/main" id="{4F3CA57E-817C-449B-B93F-8F2A783B3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013" y="5534025"/>
            <a:ext cx="62896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average debt utilization</a:t>
            </a:r>
          </a:p>
          <a:p>
            <a:pPr algn="ctr"/>
            <a:r>
              <a:rPr lang="en-US" altLang="en-US" sz="3200"/>
              <a:t>relative to the industry average.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Line 2">
            <a:extLst>
              <a:ext uri="{FF2B5EF4-FFF2-40B4-BE49-F238E27FC236}">
                <a16:creationId xmlns:a16="http://schemas.microsoft.com/office/drawing/2014/main" id="{17C1DC78-EF42-48CD-897D-33218A06B87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7ECC3B6E-DB6C-4475-8612-260BFBCA1C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Ratios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BF93AE15-9FCE-457C-8AAD-02982FAEFF1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3434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Debt-to-Total-Assets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Debt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Assets</a:t>
            </a:r>
            <a:endParaRPr lang="en-US" sz="2800">
              <a:solidFill>
                <a:srgbClr val="42B200"/>
              </a:solidFill>
            </a:endParaRP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30725" name="Line 5">
            <a:extLst>
              <a:ext uri="{FF2B5EF4-FFF2-40B4-BE49-F238E27FC236}">
                <a16:creationId xmlns:a16="http://schemas.microsoft.com/office/drawing/2014/main" id="{7788A2FD-3C97-463C-8C6D-5173BB880C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53F4DC1A-3E40-484D-97AA-BFC457563EB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419600"/>
            <a:ext cx="4495800" cy="20574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Shows the percentage of the firm’s assets that are supported by debt financing.</a:t>
            </a:r>
          </a:p>
        </p:txBody>
      </p:sp>
      <p:sp>
        <p:nvSpPr>
          <p:cNvPr id="30727" name="Rectangle 7">
            <a:extLst>
              <a:ext uri="{FF2B5EF4-FFF2-40B4-BE49-F238E27FC236}">
                <a16:creationId xmlns:a16="http://schemas.microsoft.com/office/drawing/2014/main" id="{7E8EE2DD-4394-4BB6-8221-7EC9659079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810000" cy="762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28" name="Rectangle 8">
            <a:extLst>
              <a:ext uri="{FF2B5EF4-FFF2-40B4-BE49-F238E27FC236}">
                <a16:creationId xmlns:a16="http://schemas.microsoft.com/office/drawing/2014/main" id="{4E311692-FA9F-4277-9BA4-6285AD6C58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997075"/>
            <a:ext cx="3803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/>
              <a:t>Balance Sheet Ratios</a:t>
            </a:r>
          </a:p>
        </p:txBody>
      </p:sp>
      <p:sp>
        <p:nvSpPr>
          <p:cNvPr id="30729" name="Rectangle 9">
            <a:extLst>
              <a:ext uri="{FF2B5EF4-FFF2-40B4-BE49-F238E27FC236}">
                <a16:creationId xmlns:a16="http://schemas.microsoft.com/office/drawing/2014/main" id="{09782604-A5AB-40EB-8778-24B856C84A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978150"/>
            <a:ext cx="3873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0730" name="Rectangle 10">
            <a:extLst>
              <a:ext uri="{FF2B5EF4-FFF2-40B4-BE49-F238E27FC236}">
                <a16:creationId xmlns:a16="http://schemas.microsoft.com/office/drawing/2014/main" id="{46C2B967-0D45-4B01-8777-2FA1C825C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063875"/>
            <a:ext cx="3556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Financial Leverage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30731" name="Line 11">
            <a:extLst>
              <a:ext uri="{FF2B5EF4-FFF2-40B4-BE49-F238E27FC236}">
                <a16:creationId xmlns:a16="http://schemas.microsoft.com/office/drawing/2014/main" id="{3C05C6B0-8045-423C-8842-97DC25C0A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2" name="Line 12">
            <a:extLst>
              <a:ext uri="{FF2B5EF4-FFF2-40B4-BE49-F238E27FC236}">
                <a16:creationId xmlns:a16="http://schemas.microsoft.com/office/drawing/2014/main" id="{D8767583-2966-4446-A7AA-6BBE16C0CD6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3200400"/>
            <a:ext cx="2133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3" name="Rectangle 13">
            <a:extLst>
              <a:ext uri="{FF2B5EF4-FFF2-40B4-BE49-F238E27FC236}">
                <a16:creationId xmlns:a16="http://schemas.microsoft.com/office/drawing/2014/main" id="{3CDE0C54-5941-4041-8E90-944CD6EF50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$1,030</a:t>
            </a:r>
            <a:endParaRPr lang="en-US" sz="2800"/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$2,169</a:t>
            </a:r>
          </a:p>
        </p:txBody>
      </p:sp>
      <p:sp>
        <p:nvSpPr>
          <p:cNvPr id="30734" name="Rectangle 14">
            <a:extLst>
              <a:ext uri="{FF2B5EF4-FFF2-40B4-BE49-F238E27FC236}">
                <a16:creationId xmlns:a16="http://schemas.microsoft.com/office/drawing/2014/main" id="{96971189-E9DD-4505-BD13-1DDF7F57F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5502275"/>
            <a:ext cx="982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.47</a:t>
            </a:r>
          </a:p>
        </p:txBody>
      </p:sp>
      <p:sp>
        <p:nvSpPr>
          <p:cNvPr id="30735" name="Line 15">
            <a:extLst>
              <a:ext uri="{FF2B5EF4-FFF2-40B4-BE49-F238E27FC236}">
                <a16:creationId xmlns:a16="http://schemas.microsoft.com/office/drawing/2014/main" id="{EDFB29DF-A8FF-43CF-88C2-57A68AA1CC38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AutoShape 2">
            <a:extLst>
              <a:ext uri="{FF2B5EF4-FFF2-40B4-BE49-F238E27FC236}">
                <a16:creationId xmlns:a16="http://schemas.microsoft.com/office/drawing/2014/main" id="{66F4D0F8-CDA7-43A6-810F-4BE0E167D8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1747" name="Line 3">
            <a:extLst>
              <a:ext uri="{FF2B5EF4-FFF2-40B4-BE49-F238E27FC236}">
                <a16:creationId xmlns:a16="http://schemas.microsoft.com/office/drawing/2014/main" id="{0CC6FB9C-3610-45BA-80DC-C4CB6547D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9CC9381A-EA5C-4C70-A75C-AC6D810991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31749" name="Rectangle 5">
            <a:extLst>
              <a:ext uri="{FF2B5EF4-FFF2-40B4-BE49-F238E27FC236}">
                <a16:creationId xmlns:a16="http://schemas.microsoft.com/office/drawing/2014/main" id="{B9869319-EE15-4CA6-9421-96E104413D2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.47			 .47</a:t>
            </a:r>
            <a:endParaRPr lang="en-US" altLang="en-US">
              <a:solidFill>
                <a:schemeClr val="tx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1"/>
                </a:solidFill>
              </a:rPr>
              <a:t> </a:t>
            </a:r>
            <a:r>
              <a:rPr lang="en-US" altLang="en-US"/>
              <a:t>.47			 .47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.45			 .47</a:t>
            </a:r>
          </a:p>
        </p:txBody>
      </p:sp>
      <p:sp>
        <p:nvSpPr>
          <p:cNvPr id="31750" name="Line 6">
            <a:extLst>
              <a:ext uri="{FF2B5EF4-FFF2-40B4-BE49-F238E27FC236}">
                <a16:creationId xmlns:a16="http://schemas.microsoft.com/office/drawing/2014/main" id="{BCA4CE75-A1DA-4B35-BBB4-753DB9016D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Rectangle 7">
            <a:extLst>
              <a:ext uri="{FF2B5EF4-FFF2-40B4-BE49-F238E27FC236}">
                <a16:creationId xmlns:a16="http://schemas.microsoft.com/office/drawing/2014/main" id="{D3B2A6DE-03BC-489D-8364-D215F788B29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31752" name="Rectangle 8">
            <a:extLst>
              <a:ext uri="{FF2B5EF4-FFF2-40B4-BE49-F238E27FC236}">
                <a16:creationId xmlns:a16="http://schemas.microsoft.com/office/drawing/2014/main" id="{65A586EB-A13E-4947-AA58-1F3E1C99A2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0963" y="1854200"/>
            <a:ext cx="6319837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Debt-to-Total-Asset Ratio</a:t>
            </a:r>
          </a:p>
        </p:txBody>
      </p:sp>
      <p:sp>
        <p:nvSpPr>
          <p:cNvPr id="31753" name="Rectangle 9">
            <a:extLst>
              <a:ext uri="{FF2B5EF4-FFF2-40B4-BE49-F238E27FC236}">
                <a16:creationId xmlns:a16="http://schemas.microsoft.com/office/drawing/2014/main" id="{8679D1E5-7DB7-4049-9CDB-E3D85B39F6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7013" y="5534025"/>
            <a:ext cx="628967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average debt utilization</a:t>
            </a:r>
          </a:p>
          <a:p>
            <a:pPr algn="ctr"/>
            <a:r>
              <a:rPr lang="en-US" altLang="en-US" sz="3200"/>
              <a:t>relative to the industry average.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Line 2">
            <a:extLst>
              <a:ext uri="{FF2B5EF4-FFF2-40B4-BE49-F238E27FC236}">
                <a16:creationId xmlns:a16="http://schemas.microsoft.com/office/drawing/2014/main" id="{26B89C4D-E3B7-4C44-BFC9-E962CD72278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5CA4D2F-E652-4E87-AE5D-0118700A35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Ratios</a:t>
            </a:r>
          </a:p>
        </p:txBody>
      </p:sp>
      <p:sp>
        <p:nvSpPr>
          <p:cNvPr id="32772" name="Rectangle 4">
            <a:extLst>
              <a:ext uri="{FF2B5EF4-FFF2-40B4-BE49-F238E27FC236}">
                <a16:creationId xmlns:a16="http://schemas.microsoft.com/office/drawing/2014/main" id="{5CB09E13-191F-49E4-8442-C4BA67AFB12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343400" cy="3505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Total Capitalization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16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Debt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Capitalization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32773" name="Line 5">
            <a:extLst>
              <a:ext uri="{FF2B5EF4-FFF2-40B4-BE49-F238E27FC236}">
                <a16:creationId xmlns:a16="http://schemas.microsoft.com/office/drawing/2014/main" id="{22515AEC-C95B-461D-AD7A-5ECBD5F8FD7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4" name="Rectangle 6">
            <a:extLst>
              <a:ext uri="{FF2B5EF4-FFF2-40B4-BE49-F238E27FC236}">
                <a16:creationId xmlns:a16="http://schemas.microsoft.com/office/drawing/2014/main" id="{DE9968FC-A956-4C72-B092-884128CAFF2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419600"/>
            <a:ext cx="4495800" cy="19050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Shows the relative importance of long-term debt to the long-term financing of the firm.</a:t>
            </a:r>
          </a:p>
        </p:txBody>
      </p:sp>
      <p:sp>
        <p:nvSpPr>
          <p:cNvPr id="32775" name="Rectangle 7">
            <a:extLst>
              <a:ext uri="{FF2B5EF4-FFF2-40B4-BE49-F238E27FC236}">
                <a16:creationId xmlns:a16="http://schemas.microsoft.com/office/drawing/2014/main" id="{3F1F42F4-BA33-421D-821E-C1471C5E5B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810000" cy="762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6" name="Rectangle 8">
            <a:extLst>
              <a:ext uri="{FF2B5EF4-FFF2-40B4-BE49-F238E27FC236}">
                <a16:creationId xmlns:a16="http://schemas.microsoft.com/office/drawing/2014/main" id="{529BD623-C202-4E0D-A436-CDC61C635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1997075"/>
            <a:ext cx="38036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800"/>
              <a:t>Balance Sheet Ratios</a:t>
            </a:r>
          </a:p>
        </p:txBody>
      </p:sp>
      <p:sp>
        <p:nvSpPr>
          <p:cNvPr id="32777" name="Rectangle 9">
            <a:extLst>
              <a:ext uri="{FF2B5EF4-FFF2-40B4-BE49-F238E27FC236}">
                <a16:creationId xmlns:a16="http://schemas.microsoft.com/office/drawing/2014/main" id="{D1495A75-60BE-4248-8B9D-569215D97E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2978150"/>
            <a:ext cx="3873500" cy="1054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2778" name="Rectangle 10">
            <a:extLst>
              <a:ext uri="{FF2B5EF4-FFF2-40B4-BE49-F238E27FC236}">
                <a16:creationId xmlns:a16="http://schemas.microsoft.com/office/drawing/2014/main" id="{98F5B678-89B9-4BC5-AEE4-59EFB5D64B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063875"/>
            <a:ext cx="35560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Financial Leverage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32779" name="Line 11">
            <a:extLst>
              <a:ext uri="{FF2B5EF4-FFF2-40B4-BE49-F238E27FC236}">
                <a16:creationId xmlns:a16="http://schemas.microsoft.com/office/drawing/2014/main" id="{97925F17-1FE9-4214-AB68-0345423A36FE}"/>
              </a:ext>
            </a:extLst>
          </p:cNvPr>
          <p:cNvSpPr>
            <a:spLocks noChangeShapeType="1"/>
          </p:cNvSpPr>
          <p:nvPr/>
        </p:nvSpPr>
        <p:spPr bwMode="auto">
          <a:xfrm>
            <a:off x="2362200" y="2667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0" name="Line 12">
            <a:extLst>
              <a:ext uri="{FF2B5EF4-FFF2-40B4-BE49-F238E27FC236}">
                <a16:creationId xmlns:a16="http://schemas.microsoft.com/office/drawing/2014/main" id="{CEB87865-3C17-4D0D-A22E-B3CE937A008B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505200"/>
            <a:ext cx="3276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Rectangle 13">
            <a:extLst>
              <a:ext uri="{FF2B5EF4-FFF2-40B4-BE49-F238E27FC236}">
                <a16:creationId xmlns:a16="http://schemas.microsoft.com/office/drawing/2014/main" id="{F893DDDC-4C47-4448-8F8D-752717330B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8313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$1,030</a:t>
            </a:r>
            <a:endParaRPr lang="en-US" sz="2800"/>
          </a:p>
          <a:p>
            <a:pPr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$1,669</a:t>
            </a:r>
          </a:p>
        </p:txBody>
      </p:sp>
      <p:sp>
        <p:nvSpPr>
          <p:cNvPr id="32782" name="Rectangle 14">
            <a:extLst>
              <a:ext uri="{FF2B5EF4-FFF2-40B4-BE49-F238E27FC236}">
                <a16:creationId xmlns:a16="http://schemas.microsoft.com/office/drawing/2014/main" id="{655B5F8A-FF80-413D-9362-DC94EE0FCF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19913" y="5502275"/>
            <a:ext cx="982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.62</a:t>
            </a:r>
          </a:p>
        </p:txBody>
      </p:sp>
      <p:sp>
        <p:nvSpPr>
          <p:cNvPr id="32783" name="Line 15">
            <a:extLst>
              <a:ext uri="{FF2B5EF4-FFF2-40B4-BE49-F238E27FC236}">
                <a16:creationId xmlns:a16="http://schemas.microsoft.com/office/drawing/2014/main" id="{563CB04E-4C69-472B-B95E-F3FDCB655292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1219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Rectangle 16">
            <a:extLst>
              <a:ext uri="{FF2B5EF4-FFF2-40B4-BE49-F238E27FC236}">
                <a16:creationId xmlns:a16="http://schemas.microsoft.com/office/drawing/2014/main" id="{B453ABCA-08DA-4564-8B90-F5DD63EA2C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30788" y="2287588"/>
            <a:ext cx="35782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/>
              <a:t>(i.e., LT-Debt + Equity)</a:t>
            </a:r>
          </a:p>
        </p:txBody>
      </p:sp>
      <p:sp>
        <p:nvSpPr>
          <p:cNvPr id="32785" name="Rectangle 17">
            <a:extLst>
              <a:ext uri="{FF2B5EF4-FFF2-40B4-BE49-F238E27FC236}">
                <a16:creationId xmlns:a16="http://schemas.microsoft.com/office/drawing/2014/main" id="{EECC0811-D2A3-488A-9FD5-CC307440CD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6950" y="1835150"/>
            <a:ext cx="3949700" cy="9017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>
            <a:extLst>
              <a:ext uri="{FF2B5EF4-FFF2-40B4-BE49-F238E27FC236}">
                <a16:creationId xmlns:a16="http://schemas.microsoft.com/office/drawing/2014/main" id="{33653524-F864-41BC-A6CC-905390620B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3795" name="Line 3">
            <a:extLst>
              <a:ext uri="{FF2B5EF4-FFF2-40B4-BE49-F238E27FC236}">
                <a16:creationId xmlns:a16="http://schemas.microsoft.com/office/drawing/2014/main" id="{5CD6D9A5-90E5-4865-BF72-795A129E48F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6" name="Rectangle 4">
            <a:extLst>
              <a:ext uri="{FF2B5EF4-FFF2-40B4-BE49-F238E27FC236}">
                <a16:creationId xmlns:a16="http://schemas.microsoft.com/office/drawing/2014/main" id="{D809781F-90AB-4836-81AA-61BB887A26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Financial Leverage 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33797" name="Rectangle 5">
            <a:extLst>
              <a:ext uri="{FF2B5EF4-FFF2-40B4-BE49-F238E27FC236}">
                <a16:creationId xmlns:a16="http://schemas.microsoft.com/office/drawing/2014/main" id="{745CCD18-193D-434A-A689-32F486D6188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.62			 .60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.62			 .61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.67			 .62</a:t>
            </a:r>
          </a:p>
        </p:txBody>
      </p:sp>
      <p:sp>
        <p:nvSpPr>
          <p:cNvPr id="33798" name="Line 6">
            <a:extLst>
              <a:ext uri="{FF2B5EF4-FFF2-40B4-BE49-F238E27FC236}">
                <a16:creationId xmlns:a16="http://schemas.microsoft.com/office/drawing/2014/main" id="{84B6E73A-278A-4AF1-8B4A-1E38F8183B8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7">
            <a:extLst>
              <a:ext uri="{FF2B5EF4-FFF2-40B4-BE49-F238E27FC236}">
                <a16:creationId xmlns:a16="http://schemas.microsoft.com/office/drawing/2014/main" id="{EF77C655-444E-4812-9EB8-ECB4D82BE7F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33800" name="Rectangle 8">
            <a:extLst>
              <a:ext uri="{FF2B5EF4-FFF2-40B4-BE49-F238E27FC236}">
                <a16:creationId xmlns:a16="http://schemas.microsoft.com/office/drawing/2014/main" id="{6BA5C079-5756-4C55-9FA4-AB640998B9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1854200"/>
            <a:ext cx="6261100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Capitalization Ratio</a:t>
            </a:r>
          </a:p>
        </p:txBody>
      </p:sp>
      <p:sp>
        <p:nvSpPr>
          <p:cNvPr id="33801" name="Rectangle 9">
            <a:extLst>
              <a:ext uri="{FF2B5EF4-FFF2-40B4-BE49-F238E27FC236}">
                <a16:creationId xmlns:a16="http://schemas.microsoft.com/office/drawing/2014/main" id="{99C30D3C-0868-4A63-BF94-D1815EE797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825" y="5534025"/>
            <a:ext cx="827405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average long-term debt utilization</a:t>
            </a:r>
          </a:p>
          <a:p>
            <a:pPr algn="ctr"/>
            <a:r>
              <a:rPr lang="en-US" altLang="en-US" sz="3200"/>
              <a:t>relative to the industry average.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Line 2">
            <a:extLst>
              <a:ext uri="{FF2B5EF4-FFF2-40B4-BE49-F238E27FC236}">
                <a16:creationId xmlns:a16="http://schemas.microsoft.com/office/drawing/2014/main" id="{2801CB6D-22FD-4D5F-89D0-5A9362D26F3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13A030A9-6DF1-4F87-9B5B-7E40A23A7C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Examples of External Uses of Statement Analysis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45934D7-7E23-4622-ACAD-A5E82B8B81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3400" y="1981200"/>
            <a:ext cx="83058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Trade Creditors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-- Focus on the liquidity of the firm.</a:t>
            </a:r>
          </a:p>
          <a:p>
            <a:pPr>
              <a:defRPr/>
            </a:pPr>
            <a:r>
              <a:rPr lang="en-US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Bondholders</a:t>
            </a:r>
            <a:r>
              <a:rPr lang="en-US">
                <a:solidFill>
                  <a:srgbClr val="42B200"/>
                </a:solidFill>
              </a:rPr>
              <a:t> </a:t>
            </a:r>
            <a:r>
              <a:rPr lang="en-US"/>
              <a:t>-- Focus on the    long-term cash flow of the firm.</a:t>
            </a:r>
          </a:p>
          <a:p>
            <a:pPr>
              <a:defRPr/>
            </a:pPr>
            <a:r>
              <a:rPr lang="en-US" i="1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Shareholders</a:t>
            </a:r>
            <a:r>
              <a:rPr lang="en-US"/>
              <a:t> -- Focus on the profitability and long-term health of the firm.</a:t>
            </a:r>
          </a:p>
        </p:txBody>
      </p:sp>
      <p:sp>
        <p:nvSpPr>
          <p:cNvPr id="7173" name="Line 5">
            <a:extLst>
              <a:ext uri="{FF2B5EF4-FFF2-40B4-BE49-F238E27FC236}">
                <a16:creationId xmlns:a16="http://schemas.microsoft.com/office/drawing/2014/main" id="{70B5FE86-1A8C-4819-98AD-2193106B43E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7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build="p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Line 2">
            <a:extLst>
              <a:ext uri="{FF2B5EF4-FFF2-40B4-BE49-F238E27FC236}">
                <a16:creationId xmlns:a16="http://schemas.microsoft.com/office/drawing/2014/main" id="{6338F0C5-7039-4E57-900D-DABCCEC2EBF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495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ECDE5819-3DD4-45B6-B677-76FF430D3F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Coverage Ratios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2290D7DC-0243-4AED-A4F9-793D9EC4A5D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3434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Interest Coverage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EBIT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Interest Charges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34821" name="Line 5">
            <a:extLst>
              <a:ext uri="{FF2B5EF4-FFF2-40B4-BE49-F238E27FC236}">
                <a16:creationId xmlns:a16="http://schemas.microsoft.com/office/drawing/2014/main" id="{A9CF7C0C-09A9-42D1-914B-96812FCF25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419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6">
            <a:extLst>
              <a:ext uri="{FF2B5EF4-FFF2-40B4-BE49-F238E27FC236}">
                <a16:creationId xmlns:a16="http://schemas.microsoft.com/office/drawing/2014/main" id="{6012E87B-D31B-4754-9775-D6B2E65F6564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419600"/>
            <a:ext cx="4343400" cy="19812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3200"/>
              <a:t>Indicates a firm’s ability to cover interest charges.</a:t>
            </a:r>
          </a:p>
        </p:txBody>
      </p:sp>
      <p:sp>
        <p:nvSpPr>
          <p:cNvPr id="34823" name="Rectangle 7">
            <a:extLst>
              <a:ext uri="{FF2B5EF4-FFF2-40B4-BE49-F238E27FC236}">
                <a16:creationId xmlns:a16="http://schemas.microsoft.com/office/drawing/2014/main" id="{7C519E69-8FBA-40DD-BC8F-E1E656871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143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4" name="Rectangle 8">
            <a:extLst>
              <a:ext uri="{FF2B5EF4-FFF2-40B4-BE49-F238E27FC236}">
                <a16:creationId xmlns:a16="http://schemas.microsoft.com/office/drawing/2014/main" id="{E829B698-1F4C-41B9-99C2-82FB291FA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138" y="1997075"/>
            <a:ext cx="32480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34825" name="Rectangle 9">
            <a:extLst>
              <a:ext uri="{FF2B5EF4-FFF2-40B4-BE49-F238E27FC236}">
                <a16:creationId xmlns:a16="http://schemas.microsoft.com/office/drawing/2014/main" id="{D77FB5DF-3219-45BE-A6C7-7EA79A18BB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3591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4826" name="Rectangle 10">
            <a:extLst>
              <a:ext uri="{FF2B5EF4-FFF2-40B4-BE49-F238E27FC236}">
                <a16:creationId xmlns:a16="http://schemas.microsoft.com/office/drawing/2014/main" id="{86E84346-803F-46E1-AEF9-65341EE15E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4448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Coverage Ratios</a:t>
            </a:r>
          </a:p>
        </p:txBody>
      </p:sp>
      <p:sp>
        <p:nvSpPr>
          <p:cNvPr id="34827" name="Line 11">
            <a:extLst>
              <a:ext uri="{FF2B5EF4-FFF2-40B4-BE49-F238E27FC236}">
                <a16:creationId xmlns:a16="http://schemas.microsoft.com/office/drawing/2014/main" id="{0B858CC2-E93A-46B7-B95F-1556917ADA7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048000"/>
            <a:ext cx="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8" name="Line 12">
            <a:extLst>
              <a:ext uri="{FF2B5EF4-FFF2-40B4-BE49-F238E27FC236}">
                <a16:creationId xmlns:a16="http://schemas.microsoft.com/office/drawing/2014/main" id="{CD42F4AD-62A2-4DBD-858E-BA3104B4DF8D}"/>
              </a:ext>
            </a:extLst>
          </p:cNvPr>
          <p:cNvSpPr>
            <a:spLocks noChangeShapeType="1"/>
          </p:cNvSpPr>
          <p:nvPr/>
        </p:nvSpPr>
        <p:spPr bwMode="auto">
          <a:xfrm>
            <a:off x="5334000" y="3276600"/>
            <a:ext cx="2819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9" name="Rectangle 13">
            <a:extLst>
              <a:ext uri="{FF2B5EF4-FFF2-40B4-BE49-F238E27FC236}">
                <a16:creationId xmlns:a16="http://schemas.microsoft.com/office/drawing/2014/main" id="{47542041-7ADF-48BE-B194-D62C94EEAB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46725" y="5349875"/>
            <a:ext cx="974725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$210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$59</a:t>
            </a:r>
          </a:p>
        </p:txBody>
      </p:sp>
      <p:sp>
        <p:nvSpPr>
          <p:cNvPr id="34830" name="Rectangle 14">
            <a:extLst>
              <a:ext uri="{FF2B5EF4-FFF2-40B4-BE49-F238E27FC236}">
                <a16:creationId xmlns:a16="http://schemas.microsoft.com/office/drawing/2014/main" id="{F372B0C7-A40E-44CD-8C2B-800B1D570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3.56</a:t>
            </a:r>
          </a:p>
        </p:txBody>
      </p:sp>
      <p:sp>
        <p:nvSpPr>
          <p:cNvPr id="34831" name="Line 15">
            <a:extLst>
              <a:ext uri="{FF2B5EF4-FFF2-40B4-BE49-F238E27FC236}">
                <a16:creationId xmlns:a16="http://schemas.microsoft.com/office/drawing/2014/main" id="{2750479D-21F6-4639-B8AA-978E20562C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>
            <a:extLst>
              <a:ext uri="{FF2B5EF4-FFF2-40B4-BE49-F238E27FC236}">
                <a16:creationId xmlns:a16="http://schemas.microsoft.com/office/drawing/2014/main" id="{EAC8DAE7-F3C4-4A92-8DBE-A7D52271CE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5843" name="Line 3">
            <a:extLst>
              <a:ext uri="{FF2B5EF4-FFF2-40B4-BE49-F238E27FC236}">
                <a16:creationId xmlns:a16="http://schemas.microsoft.com/office/drawing/2014/main" id="{7F7E0CA8-9C50-49F0-8F4E-CF26A220DAE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Rectangle 4">
            <a:extLst>
              <a:ext uri="{FF2B5EF4-FFF2-40B4-BE49-F238E27FC236}">
                <a16:creationId xmlns:a16="http://schemas.microsoft.com/office/drawing/2014/main" id="{22FF623F-618A-41ED-854F-0401484EE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Coverage	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35845" name="Rectangle 5">
            <a:extLst>
              <a:ext uri="{FF2B5EF4-FFF2-40B4-BE49-F238E27FC236}">
                <a16:creationId xmlns:a16="http://schemas.microsoft.com/office/drawing/2014/main" id="{7D8A2828-5C5F-4B22-9782-0F1A1420F49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2766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  BW 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3.56		5.19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 4.35		5.02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10.30		4.66</a:t>
            </a:r>
          </a:p>
        </p:txBody>
      </p:sp>
      <p:sp>
        <p:nvSpPr>
          <p:cNvPr id="35846" name="Line 6">
            <a:extLst>
              <a:ext uri="{FF2B5EF4-FFF2-40B4-BE49-F238E27FC236}">
                <a16:creationId xmlns:a16="http://schemas.microsoft.com/office/drawing/2014/main" id="{3ECF3EAF-5336-4A7F-8F59-895C2269A4B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17ACE78A-14CA-4164-AA23-BB4CEC0E1A76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35848" name="Rectangle 8">
            <a:extLst>
              <a:ext uri="{FF2B5EF4-FFF2-40B4-BE49-F238E27FC236}">
                <a16:creationId xmlns:a16="http://schemas.microsoft.com/office/drawing/2014/main" id="{9704DFF0-2B2D-4442-8892-B4A331FF06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2100" y="1854200"/>
            <a:ext cx="5897563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Interest Coverage Ratio</a:t>
            </a:r>
          </a:p>
        </p:txBody>
      </p:sp>
      <p:sp>
        <p:nvSpPr>
          <p:cNvPr id="35849" name="Rectangle 9">
            <a:extLst>
              <a:ext uri="{FF2B5EF4-FFF2-40B4-BE49-F238E27FC236}">
                <a16:creationId xmlns:a16="http://schemas.microsoft.com/office/drawing/2014/main" id="{44304418-9642-4B06-A6C8-CC576FF749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7538" y="5534025"/>
            <a:ext cx="8050212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below average interest coverage</a:t>
            </a:r>
          </a:p>
          <a:p>
            <a:pPr algn="ctr"/>
            <a:r>
              <a:rPr lang="en-US" altLang="en-US" sz="3200"/>
              <a:t>relative to the industry average.</a:t>
            </a:r>
          </a:p>
        </p:txBody>
      </p:sp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Line 2">
            <a:extLst>
              <a:ext uri="{FF2B5EF4-FFF2-40B4-BE49-F238E27FC236}">
                <a16:creationId xmlns:a16="http://schemas.microsoft.com/office/drawing/2014/main" id="{8943E527-8B23-42A1-BDE7-AC5CF617FAD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324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5598EA16-BDA4-435B-B8E4-546A896B75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Coverage Ratio -- Trend Analysis Comparison</a:t>
            </a:r>
          </a:p>
        </p:txBody>
      </p:sp>
      <p:sp>
        <p:nvSpPr>
          <p:cNvPr id="36868" name="Line 4">
            <a:extLst>
              <a:ext uri="{FF2B5EF4-FFF2-40B4-BE49-F238E27FC236}">
                <a16:creationId xmlns:a16="http://schemas.microsoft.com/office/drawing/2014/main" id="{5B167592-5C67-4918-9B30-54700D153B4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324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9" name="Rectangle 5">
            <a:extLst>
              <a:ext uri="{FF2B5EF4-FFF2-40B4-BE49-F238E27FC236}">
                <a16:creationId xmlns:a16="http://schemas.microsoft.com/office/drawing/2014/main" id="{2C750963-8DF7-4B5F-956F-4A8C591F3C8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36870" name="Object 6">
            <a:hlinkClick r:id="" action="ppaction://ole?verb=0"/>
            <a:extLst>
              <a:ext uri="{FF2B5EF4-FFF2-40B4-BE49-F238E27FC236}">
                <a16:creationId xmlns:a16="http://schemas.microsoft.com/office/drawing/2014/main" id="{4D8EA9AE-5143-447F-87A5-E79203503146}"/>
              </a:ext>
            </a:extLst>
          </p:cNvPr>
          <p:cNvGraphicFramePr>
            <a:graphicFrameLocks/>
          </p:cNvGraphicFramePr>
          <p:nvPr/>
        </p:nvGraphicFramePr>
        <p:xfrm>
          <a:off x="609600" y="1885950"/>
          <a:ext cx="7772400" cy="4743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71" name="Chart" r:id="rId3" imgW="9191160" imgH="5195160" progId="MSGraph.Chart.8">
                  <p:embed followColorScheme="full"/>
                </p:oleObj>
              </mc:Choice>
              <mc:Fallback>
                <p:oleObj name="Chart" r:id="rId3" imgW="91911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885950"/>
                        <a:ext cx="7772400" cy="4743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Line 2">
            <a:extLst>
              <a:ext uri="{FF2B5EF4-FFF2-40B4-BE49-F238E27FC236}">
                <a16:creationId xmlns:a16="http://schemas.microsoft.com/office/drawing/2014/main" id="{BB6A310D-5511-4436-BC00-EFECE7134C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AED21E6D-9379-4FB0-9210-226683D3E7B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Summary of the Coverage Trend Analysis</a:t>
            </a:r>
          </a:p>
        </p:txBody>
      </p:sp>
      <p:sp>
        <p:nvSpPr>
          <p:cNvPr id="37892" name="Rectangle 4">
            <a:extLst>
              <a:ext uri="{FF2B5EF4-FFF2-40B4-BE49-F238E27FC236}">
                <a16:creationId xmlns:a16="http://schemas.microsoft.com/office/drawing/2014/main" id="{9329B78F-3093-4B49-B0AA-D5869349730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038600"/>
            <a:ext cx="8458200" cy="2514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en-US" sz="3200"/>
              <a:t>This indicates that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low earnings </a:t>
            </a:r>
            <a:r>
              <a:rPr lang="en-US" sz="3200"/>
              <a:t>(EBIT) may be a potential problem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BW</a:t>
            </a:r>
            <a:r>
              <a:rPr lang="en-US" sz="3200"/>
              <a:t>.</a:t>
            </a:r>
          </a:p>
          <a:p>
            <a:pPr marL="457200" indent="-457200">
              <a:defRPr/>
            </a:pPr>
            <a:r>
              <a:rPr lang="en-US" sz="3200"/>
              <a:t>Note, we know that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debt levels </a:t>
            </a:r>
            <a:r>
              <a:rPr lang="en-US" sz="3200"/>
              <a:t>are in line with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r>
              <a:rPr lang="en-US" sz="3200"/>
              <a:t> averages.</a:t>
            </a:r>
          </a:p>
        </p:txBody>
      </p:sp>
      <p:sp>
        <p:nvSpPr>
          <p:cNvPr id="37893" name="Line 5">
            <a:extLst>
              <a:ext uri="{FF2B5EF4-FFF2-40B4-BE49-F238E27FC236}">
                <a16:creationId xmlns:a16="http://schemas.microsoft.com/office/drawing/2014/main" id="{D2C7809F-F58A-4E6F-811C-6556800F9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4" name="Rectangle 6">
            <a:extLst>
              <a:ext uri="{FF2B5EF4-FFF2-40B4-BE49-F238E27FC236}">
                <a16:creationId xmlns:a16="http://schemas.microsoft.com/office/drawing/2014/main" id="{E92C9815-2796-4101-B88D-88AE15B3BB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1905000"/>
            <a:ext cx="8458200" cy="20574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0287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7145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The interest coverage ratio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BW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has been falling since 2001.  It has been below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industry</a:t>
            </a:r>
            <a:r>
              <a:rPr lang="en-US" sz="3200">
                <a:solidFill>
                  <a:srgbClr val="000000"/>
                </a:solidFill>
                <a:latin typeface="Arial" panose="020B0604020202020204" pitchFamily="34" charset="0"/>
              </a:rPr>
              <a:t> averages for the past two years.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8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8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2" grpId="0" build="p" autoUpdateAnimBg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Line 2">
            <a:extLst>
              <a:ext uri="{FF2B5EF4-FFF2-40B4-BE49-F238E27FC236}">
                <a16:creationId xmlns:a16="http://schemas.microsoft.com/office/drawing/2014/main" id="{49A5BBA3-995E-4325-B6AC-200BD71AE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0BFC38BE-E642-47D3-A6D9-C16A73A3014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CB334F5D-D96A-4431-8508-54D32CFE1FB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0" y="1828800"/>
            <a:ext cx="43434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Receivable Turnover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Annual Net Credit Sales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Receivables</a:t>
            </a:r>
            <a:endParaRPr lang="en-US" sz="2800">
              <a:solidFill>
                <a:srgbClr val="42B200"/>
              </a:solidFill>
            </a:endParaRP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38917" name="Line 5">
            <a:extLst>
              <a:ext uri="{FF2B5EF4-FFF2-40B4-BE49-F238E27FC236}">
                <a16:creationId xmlns:a16="http://schemas.microsoft.com/office/drawing/2014/main" id="{5FBCEFD1-7D92-48D9-AEE2-86216C80F4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03BB53B6-0CEE-4611-89FC-5E0AD89FD1E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6482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quality of receivables and how successful the firm is in its collections.</a:t>
            </a:r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15E94681-26BD-4808-95A2-E63EBF7D1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0" name="Rectangle 8">
            <a:extLst>
              <a:ext uri="{FF2B5EF4-FFF2-40B4-BE49-F238E27FC236}">
                <a16:creationId xmlns:a16="http://schemas.microsoft.com/office/drawing/2014/main" id="{DDB36A11-A89C-4BCB-982D-75E6DE3A52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38921" name="Rectangle 9">
            <a:extLst>
              <a:ext uri="{FF2B5EF4-FFF2-40B4-BE49-F238E27FC236}">
                <a16:creationId xmlns:a16="http://schemas.microsoft.com/office/drawing/2014/main" id="{89D1AADF-8067-4300-B19D-492BE535FB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22" name="Rectangle 10">
            <a:extLst>
              <a:ext uri="{FF2B5EF4-FFF2-40B4-BE49-F238E27FC236}">
                <a16:creationId xmlns:a16="http://schemas.microsoft.com/office/drawing/2014/main" id="{BD81637C-8BFC-4552-B7A8-069642DB83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38923" name="Line 11">
            <a:extLst>
              <a:ext uri="{FF2B5EF4-FFF2-40B4-BE49-F238E27FC236}">
                <a16:creationId xmlns:a16="http://schemas.microsoft.com/office/drawing/2014/main" id="{26761D0C-0679-4D10-98AD-0DD2BA2C052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4" name="Line 12">
            <a:extLst>
              <a:ext uri="{FF2B5EF4-FFF2-40B4-BE49-F238E27FC236}">
                <a16:creationId xmlns:a16="http://schemas.microsoft.com/office/drawing/2014/main" id="{023602EB-2B38-4DB6-8E9A-5576C41F5692}"/>
              </a:ext>
            </a:extLst>
          </p:cNvPr>
          <p:cNvSpPr>
            <a:spLocks noChangeShapeType="1"/>
          </p:cNvSpPr>
          <p:nvPr/>
        </p:nvSpPr>
        <p:spPr bwMode="auto">
          <a:xfrm>
            <a:off x="4724400" y="3276600"/>
            <a:ext cx="4038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Rectangle 13">
            <a:extLst>
              <a:ext uri="{FF2B5EF4-FFF2-40B4-BE49-F238E27FC236}">
                <a16:creationId xmlns:a16="http://schemas.microsoft.com/office/drawing/2014/main" id="{4ED8F5A6-7079-4C08-B39B-47BAF8321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$2,211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$394</a:t>
            </a:r>
          </a:p>
        </p:txBody>
      </p:sp>
      <p:sp>
        <p:nvSpPr>
          <p:cNvPr id="38926" name="Rectangle 14">
            <a:extLst>
              <a:ext uri="{FF2B5EF4-FFF2-40B4-BE49-F238E27FC236}">
                <a16:creationId xmlns:a16="http://schemas.microsoft.com/office/drawing/2014/main" id="{4F6E57EA-692E-4C38-B71C-EAB5BEFA5A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5.61</a:t>
            </a:r>
          </a:p>
        </p:txBody>
      </p:sp>
      <p:sp>
        <p:nvSpPr>
          <p:cNvPr id="38927" name="Line 15">
            <a:extLst>
              <a:ext uri="{FF2B5EF4-FFF2-40B4-BE49-F238E27FC236}">
                <a16:creationId xmlns:a16="http://schemas.microsoft.com/office/drawing/2014/main" id="{36572887-4CE9-4C7B-8E80-6A109EE3D67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8" name="Rectangle 16">
            <a:extLst>
              <a:ext uri="{FF2B5EF4-FFF2-40B4-BE49-F238E27FC236}">
                <a16:creationId xmlns:a16="http://schemas.microsoft.com/office/drawing/2014/main" id="{DFFFC5BF-561E-40EA-B00A-F876B022C7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7713" y="2317750"/>
            <a:ext cx="4379912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2000"/>
              <a:t>(Assume all sales are credit sales.)</a:t>
            </a:r>
          </a:p>
        </p:txBody>
      </p:sp>
      <p:sp>
        <p:nvSpPr>
          <p:cNvPr id="38929" name="Rectangle 17">
            <a:extLst>
              <a:ext uri="{FF2B5EF4-FFF2-40B4-BE49-F238E27FC236}">
                <a16:creationId xmlns:a16="http://schemas.microsoft.com/office/drawing/2014/main" id="{E1C5ABF6-F514-4DC5-AF26-620DE1BD24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8350" y="1835150"/>
            <a:ext cx="4330700" cy="8255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Line 2">
            <a:extLst>
              <a:ext uri="{FF2B5EF4-FFF2-40B4-BE49-F238E27FC236}">
                <a16:creationId xmlns:a16="http://schemas.microsoft.com/office/drawing/2014/main" id="{990A2C37-3F55-492D-9E90-5025B0C62C6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9D8A5A0-5BCF-4906-852D-F1635BAE7D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39940" name="Rectangle 4">
            <a:extLst>
              <a:ext uri="{FF2B5EF4-FFF2-40B4-BE49-F238E27FC236}">
                <a16:creationId xmlns:a16="http://schemas.microsoft.com/office/drawing/2014/main" id="{E9E5740C-B739-4588-849D-A26784636189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Avg Collection Period</a:t>
            </a:r>
            <a:endParaRPr lang="en-US" sz="2800"/>
          </a:p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Days in the Year</a:t>
            </a:r>
            <a:endParaRPr lang="en-US" sz="2800"/>
          </a:p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Receivable Turnover</a:t>
            </a:r>
            <a:endParaRPr lang="en-US" sz="2800"/>
          </a:p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lnSpc>
                <a:spcPct val="90000"/>
              </a:lnSpc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39941" name="Line 5">
            <a:extLst>
              <a:ext uri="{FF2B5EF4-FFF2-40B4-BE49-F238E27FC236}">
                <a16:creationId xmlns:a16="http://schemas.microsoft.com/office/drawing/2014/main" id="{7ADC238E-D80F-412B-A9CF-99530D3AEDA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2" name="Rectangle 6">
            <a:extLst>
              <a:ext uri="{FF2B5EF4-FFF2-40B4-BE49-F238E27FC236}">
                <a16:creationId xmlns:a16="http://schemas.microsoft.com/office/drawing/2014/main" id="{55B51D2B-9D3B-401D-BE50-CB32A978487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6482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Average number of days that receivables are outstanding.</a:t>
            </a: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(or RT in days)</a:t>
            </a:r>
          </a:p>
        </p:txBody>
      </p:sp>
      <p:sp>
        <p:nvSpPr>
          <p:cNvPr id="39943" name="Rectangle 7">
            <a:extLst>
              <a:ext uri="{FF2B5EF4-FFF2-40B4-BE49-F238E27FC236}">
                <a16:creationId xmlns:a16="http://schemas.microsoft.com/office/drawing/2014/main" id="{62B23445-6095-440B-B638-85028018A5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4" name="Rectangle 8">
            <a:extLst>
              <a:ext uri="{FF2B5EF4-FFF2-40B4-BE49-F238E27FC236}">
                <a16:creationId xmlns:a16="http://schemas.microsoft.com/office/drawing/2014/main" id="{83A2FF3E-10B7-4EEC-8CEF-84E3BDC073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39945" name="Rectangle 9">
            <a:extLst>
              <a:ext uri="{FF2B5EF4-FFF2-40B4-BE49-F238E27FC236}">
                <a16:creationId xmlns:a16="http://schemas.microsoft.com/office/drawing/2014/main" id="{70B7D981-C6D7-4842-ADEE-091E9BF5FE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9946" name="Rectangle 10">
            <a:extLst>
              <a:ext uri="{FF2B5EF4-FFF2-40B4-BE49-F238E27FC236}">
                <a16:creationId xmlns:a16="http://schemas.microsoft.com/office/drawing/2014/main" id="{D960FD13-6091-47A4-B4ED-6F5C6476AF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39947" name="Line 11">
            <a:extLst>
              <a:ext uri="{FF2B5EF4-FFF2-40B4-BE49-F238E27FC236}">
                <a16:creationId xmlns:a16="http://schemas.microsoft.com/office/drawing/2014/main" id="{CCF38513-2E64-4962-903A-FADBCC1F5DA3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8" name="Line 12">
            <a:extLst>
              <a:ext uri="{FF2B5EF4-FFF2-40B4-BE49-F238E27FC236}">
                <a16:creationId xmlns:a16="http://schemas.microsoft.com/office/drawing/2014/main" id="{BAE85639-A279-4DF7-A93D-586FCA54279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3124200"/>
            <a:ext cx="3505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3">
            <a:extLst>
              <a:ext uri="{FF2B5EF4-FFF2-40B4-BE49-F238E27FC236}">
                <a16:creationId xmlns:a16="http://schemas.microsoft.com/office/drawing/2014/main" id="{4A1B7F4E-295E-44AF-A11B-04F4E56FBB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525" y="5349875"/>
            <a:ext cx="8747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365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5.61</a:t>
            </a:r>
          </a:p>
        </p:txBody>
      </p:sp>
      <p:sp>
        <p:nvSpPr>
          <p:cNvPr id="39950" name="Rectangle 14">
            <a:extLst>
              <a:ext uri="{FF2B5EF4-FFF2-40B4-BE49-F238E27FC236}">
                <a16:creationId xmlns:a16="http://schemas.microsoft.com/office/drawing/2014/main" id="{F4AC6A1D-7544-4D6A-9990-28BC769AC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7954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65 days</a:t>
            </a:r>
          </a:p>
        </p:txBody>
      </p:sp>
      <p:sp>
        <p:nvSpPr>
          <p:cNvPr id="39951" name="Line 15">
            <a:extLst>
              <a:ext uri="{FF2B5EF4-FFF2-40B4-BE49-F238E27FC236}">
                <a16:creationId xmlns:a16="http://schemas.microsoft.com/office/drawing/2014/main" id="{8F2B6D16-3A2E-4D9B-B92E-2510A0347A0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AutoShape 2">
            <a:extLst>
              <a:ext uri="{FF2B5EF4-FFF2-40B4-BE49-F238E27FC236}">
                <a16:creationId xmlns:a16="http://schemas.microsoft.com/office/drawing/2014/main" id="{81A6FF95-CEDC-448F-8C4B-92A48DD1F8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0963" name="Line 3">
            <a:extLst>
              <a:ext uri="{FF2B5EF4-FFF2-40B4-BE49-F238E27FC236}">
                <a16:creationId xmlns:a16="http://schemas.microsoft.com/office/drawing/2014/main" id="{D4D4916C-1D2C-4ADD-8CE9-4AF433FAC47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" name="Rectangle 4">
            <a:extLst>
              <a:ext uri="{FF2B5EF4-FFF2-40B4-BE49-F238E27FC236}">
                <a16:creationId xmlns:a16="http://schemas.microsoft.com/office/drawing/2014/main" id="{FBF2F468-4123-4D85-AA3D-BD0E292FFA5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	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40965" name="Rectangle 5">
            <a:extLst>
              <a:ext uri="{FF2B5EF4-FFF2-40B4-BE49-F238E27FC236}">
                <a16:creationId xmlns:a16="http://schemas.microsoft.com/office/drawing/2014/main" id="{FDBBB026-834D-42D5-BBFA-612DB37AB38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65.0			65.7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71.1			66.3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83.6			69.2</a:t>
            </a:r>
          </a:p>
        </p:txBody>
      </p:sp>
      <p:sp>
        <p:nvSpPr>
          <p:cNvPr id="40966" name="Line 6">
            <a:extLst>
              <a:ext uri="{FF2B5EF4-FFF2-40B4-BE49-F238E27FC236}">
                <a16:creationId xmlns:a16="http://schemas.microsoft.com/office/drawing/2014/main" id="{FCDE4B47-307C-4F0F-AD25-9DA5F9491BA3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Rectangle 7">
            <a:extLst>
              <a:ext uri="{FF2B5EF4-FFF2-40B4-BE49-F238E27FC236}">
                <a16:creationId xmlns:a16="http://schemas.microsoft.com/office/drawing/2014/main" id="{69D23BB0-C9F9-4D67-9453-E1D9F873F78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40968" name="Rectangle 8">
            <a:extLst>
              <a:ext uri="{FF2B5EF4-FFF2-40B4-BE49-F238E27FC236}">
                <a16:creationId xmlns:a16="http://schemas.microsoft.com/office/drawing/2014/main" id="{FDC97DC8-B20A-4789-A0D4-FDB7C0B75A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2538" y="1854200"/>
            <a:ext cx="6515100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Average Collection Period</a:t>
            </a:r>
          </a:p>
        </p:txBody>
      </p:sp>
      <p:sp>
        <p:nvSpPr>
          <p:cNvPr id="40969" name="Rectangle 9">
            <a:extLst>
              <a:ext uri="{FF2B5EF4-FFF2-40B4-BE49-F238E27FC236}">
                <a16:creationId xmlns:a16="http://schemas.microsoft.com/office/drawing/2014/main" id="{BE333E16-F8BE-460F-B1E8-5DB15A3D74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875" y="5534025"/>
            <a:ext cx="798195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improved the average collection</a:t>
            </a:r>
          </a:p>
          <a:p>
            <a:pPr algn="ctr"/>
            <a:r>
              <a:rPr lang="en-US" altLang="en-US" sz="3200"/>
              <a:t> period to that of the industry average.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Line 2">
            <a:extLst>
              <a:ext uri="{FF2B5EF4-FFF2-40B4-BE49-F238E27FC236}">
                <a16:creationId xmlns:a16="http://schemas.microsoft.com/office/drawing/2014/main" id="{822CA7CD-7268-4587-9C19-EE60DFFA024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EEFF17A5-9A75-462C-9ADD-2322A9C0B6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C523ED01-DFD2-4436-8F86-7D4C5F14151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343400" y="1828800"/>
            <a:ext cx="4572000" cy="3733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Payable Turnover (PT)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Annual Credit Purchases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Accounts Payable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41989" name="Line 5">
            <a:extLst>
              <a:ext uri="{FF2B5EF4-FFF2-40B4-BE49-F238E27FC236}">
                <a16:creationId xmlns:a16="http://schemas.microsoft.com/office/drawing/2014/main" id="{E2549887-2C2E-4DA7-8913-6DB11251E5F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0" name="Rectangle 6">
            <a:extLst>
              <a:ext uri="{FF2B5EF4-FFF2-40B4-BE49-F238E27FC236}">
                <a16:creationId xmlns:a16="http://schemas.microsoft.com/office/drawing/2014/main" id="{9FCD3C49-22D1-4FC9-BA57-37B46CFBE468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2286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promptness of payment to suppliers by the firm.</a:t>
            </a:r>
          </a:p>
        </p:txBody>
      </p:sp>
      <p:sp>
        <p:nvSpPr>
          <p:cNvPr id="41991" name="Rectangle 7">
            <a:extLst>
              <a:ext uri="{FF2B5EF4-FFF2-40B4-BE49-F238E27FC236}">
                <a16:creationId xmlns:a16="http://schemas.microsoft.com/office/drawing/2014/main" id="{A75B4CD2-3E3E-4B80-AA1F-FFCB3301CB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2" name="Rectangle 8">
            <a:extLst>
              <a:ext uri="{FF2B5EF4-FFF2-40B4-BE49-F238E27FC236}">
                <a16:creationId xmlns:a16="http://schemas.microsoft.com/office/drawing/2014/main" id="{60C5E5DF-E034-4F71-AC4C-BFAF7FE7A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41993" name="Rectangle 9">
            <a:extLst>
              <a:ext uri="{FF2B5EF4-FFF2-40B4-BE49-F238E27FC236}">
                <a16:creationId xmlns:a16="http://schemas.microsoft.com/office/drawing/2014/main" id="{64C3EC90-F18B-4F49-A696-D4A7749C8C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1994" name="Rectangle 10">
            <a:extLst>
              <a:ext uri="{FF2B5EF4-FFF2-40B4-BE49-F238E27FC236}">
                <a16:creationId xmlns:a16="http://schemas.microsoft.com/office/drawing/2014/main" id="{54DBCF1F-2052-4FFB-A10F-CB84B1381D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41995" name="Line 11">
            <a:extLst>
              <a:ext uri="{FF2B5EF4-FFF2-40B4-BE49-F238E27FC236}">
                <a16:creationId xmlns:a16="http://schemas.microsoft.com/office/drawing/2014/main" id="{46C63911-D847-4A62-8B4B-2570DC224D2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6" name="Line 12">
            <a:extLst>
              <a:ext uri="{FF2B5EF4-FFF2-40B4-BE49-F238E27FC236}">
                <a16:creationId xmlns:a16="http://schemas.microsoft.com/office/drawing/2014/main" id="{DD81D1DE-AE03-4A33-AE1D-604E9A8BB0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495800" y="3733800"/>
            <a:ext cx="42672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3">
            <a:extLst>
              <a:ext uri="{FF2B5EF4-FFF2-40B4-BE49-F238E27FC236}">
                <a16:creationId xmlns:a16="http://schemas.microsoft.com/office/drawing/2014/main" id="{B9B3F423-668E-4D9C-975E-18BE72B200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48300" y="5502275"/>
            <a:ext cx="117316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$1551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$94</a:t>
            </a:r>
          </a:p>
        </p:txBody>
      </p:sp>
      <p:sp>
        <p:nvSpPr>
          <p:cNvPr id="41998" name="Rectangle 14">
            <a:extLst>
              <a:ext uri="{FF2B5EF4-FFF2-40B4-BE49-F238E27FC236}">
                <a16:creationId xmlns:a16="http://schemas.microsoft.com/office/drawing/2014/main" id="{93127E20-B3C8-4547-BCF3-2E6EDA9C6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7308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16.5</a:t>
            </a:r>
          </a:p>
        </p:txBody>
      </p:sp>
      <p:sp>
        <p:nvSpPr>
          <p:cNvPr id="41999" name="Line 15">
            <a:extLst>
              <a:ext uri="{FF2B5EF4-FFF2-40B4-BE49-F238E27FC236}">
                <a16:creationId xmlns:a16="http://schemas.microsoft.com/office/drawing/2014/main" id="{949047C3-5597-453A-B398-882CD014C17A}"/>
              </a:ext>
            </a:extLst>
          </p:cNvPr>
          <p:cNvSpPr>
            <a:spLocks noChangeShapeType="1"/>
          </p:cNvSpPr>
          <p:nvPr/>
        </p:nvSpPr>
        <p:spPr bwMode="auto">
          <a:xfrm>
            <a:off x="5638800" y="59436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0" name="Rectangle 16">
            <a:extLst>
              <a:ext uri="{FF2B5EF4-FFF2-40B4-BE49-F238E27FC236}">
                <a16:creationId xmlns:a16="http://schemas.microsoft.com/office/drawing/2014/main" id="{84A86CFA-0F2C-44DE-91AA-FBC0550061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46688" y="2317750"/>
            <a:ext cx="2973387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000"/>
              <a:t>(Assume annual credit </a:t>
            </a:r>
          </a:p>
          <a:p>
            <a:pPr algn="ctr"/>
            <a:r>
              <a:rPr lang="en-US" altLang="en-US" sz="2000"/>
              <a:t>purchases = $1,551.)</a:t>
            </a:r>
          </a:p>
        </p:txBody>
      </p:sp>
      <p:sp>
        <p:nvSpPr>
          <p:cNvPr id="42001" name="Rectangle 17">
            <a:extLst>
              <a:ext uri="{FF2B5EF4-FFF2-40B4-BE49-F238E27FC236}">
                <a16:creationId xmlns:a16="http://schemas.microsoft.com/office/drawing/2014/main" id="{53A6460F-43F3-40D2-BF55-4E17B0E028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5950" y="1911350"/>
            <a:ext cx="4483100" cy="10541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Line 2">
            <a:extLst>
              <a:ext uri="{FF2B5EF4-FFF2-40B4-BE49-F238E27FC236}">
                <a16:creationId xmlns:a16="http://schemas.microsoft.com/office/drawing/2014/main" id="{2410B3F2-4EA9-4333-8556-8F4CEC8BD87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1FBEA145-9860-4A63-90D5-FE0270AB9DF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43012" name="Rectangle 4">
            <a:extLst>
              <a:ext uri="{FF2B5EF4-FFF2-40B4-BE49-F238E27FC236}">
                <a16:creationId xmlns:a16="http://schemas.microsoft.com/office/drawing/2014/main" id="{7D64456D-C623-42D3-96E4-76629C29E8AC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PT in Days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Days in the Year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Payable Turnover</a:t>
            </a:r>
            <a:endParaRPr lang="en-US" sz="2800">
              <a:solidFill>
                <a:srgbClr val="42B200"/>
              </a:solidFill>
            </a:endParaRP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43013" name="Line 5">
            <a:extLst>
              <a:ext uri="{FF2B5EF4-FFF2-40B4-BE49-F238E27FC236}">
                <a16:creationId xmlns:a16="http://schemas.microsoft.com/office/drawing/2014/main" id="{216BA38D-81E3-4DB1-99DB-8E8081DD581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14" name="Rectangle 6">
            <a:extLst>
              <a:ext uri="{FF2B5EF4-FFF2-40B4-BE49-F238E27FC236}">
                <a16:creationId xmlns:a16="http://schemas.microsoft.com/office/drawing/2014/main" id="{C50F6B5A-5B82-4492-B018-0D5F7E4B007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Average number of days that payables are outstanding. </a:t>
            </a:r>
          </a:p>
        </p:txBody>
      </p:sp>
      <p:sp>
        <p:nvSpPr>
          <p:cNvPr id="43015" name="Rectangle 7">
            <a:extLst>
              <a:ext uri="{FF2B5EF4-FFF2-40B4-BE49-F238E27FC236}">
                <a16:creationId xmlns:a16="http://schemas.microsoft.com/office/drawing/2014/main" id="{4C9F4C42-EAFB-4E03-8FD7-FDFB4A995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6" name="Rectangle 8">
            <a:extLst>
              <a:ext uri="{FF2B5EF4-FFF2-40B4-BE49-F238E27FC236}">
                <a16:creationId xmlns:a16="http://schemas.microsoft.com/office/drawing/2014/main" id="{332FF293-8E23-4C16-AAEF-ACA2B7227F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43017" name="Rectangle 9">
            <a:extLst>
              <a:ext uri="{FF2B5EF4-FFF2-40B4-BE49-F238E27FC236}">
                <a16:creationId xmlns:a16="http://schemas.microsoft.com/office/drawing/2014/main" id="{EE46817E-1958-431B-9A14-A3E15DC595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3018" name="Rectangle 10">
            <a:extLst>
              <a:ext uri="{FF2B5EF4-FFF2-40B4-BE49-F238E27FC236}">
                <a16:creationId xmlns:a16="http://schemas.microsoft.com/office/drawing/2014/main" id="{C7999BDA-469D-4E72-B2E7-883B07E86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43019" name="Line 11">
            <a:extLst>
              <a:ext uri="{FF2B5EF4-FFF2-40B4-BE49-F238E27FC236}">
                <a16:creationId xmlns:a16="http://schemas.microsoft.com/office/drawing/2014/main" id="{8047F782-FB6A-417D-A2DB-3FE494334D91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0" name="Line 12">
            <a:extLst>
              <a:ext uri="{FF2B5EF4-FFF2-40B4-BE49-F238E27FC236}">
                <a16:creationId xmlns:a16="http://schemas.microsoft.com/office/drawing/2014/main" id="{13BA6CA1-CDE8-439E-9AC1-304A1C7FAA5E}"/>
              </a:ext>
            </a:extLst>
          </p:cNvPr>
          <p:cNvSpPr>
            <a:spLocks noChangeShapeType="1"/>
          </p:cNvSpPr>
          <p:nvPr/>
        </p:nvSpPr>
        <p:spPr bwMode="auto">
          <a:xfrm>
            <a:off x="5105400" y="3276600"/>
            <a:ext cx="3048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021" name="Rectangle 13">
            <a:extLst>
              <a:ext uri="{FF2B5EF4-FFF2-40B4-BE49-F238E27FC236}">
                <a16:creationId xmlns:a16="http://schemas.microsoft.com/office/drawing/2014/main" id="{E01A8B07-58C7-42F7-9394-BC68FA25EF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7525" y="5349875"/>
            <a:ext cx="874713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365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16.5</a:t>
            </a:r>
          </a:p>
        </p:txBody>
      </p:sp>
      <p:sp>
        <p:nvSpPr>
          <p:cNvPr id="43022" name="Rectangle 14">
            <a:extLst>
              <a:ext uri="{FF2B5EF4-FFF2-40B4-BE49-F238E27FC236}">
                <a16:creationId xmlns:a16="http://schemas.microsoft.com/office/drawing/2014/main" id="{74AFFB5E-4259-4A0D-897C-4B1A3F0F9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20923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22.1 days</a:t>
            </a:r>
          </a:p>
        </p:txBody>
      </p:sp>
      <p:sp>
        <p:nvSpPr>
          <p:cNvPr id="43023" name="Line 15">
            <a:extLst>
              <a:ext uri="{FF2B5EF4-FFF2-40B4-BE49-F238E27FC236}">
                <a16:creationId xmlns:a16="http://schemas.microsoft.com/office/drawing/2014/main" id="{EF8522F9-78E1-41A9-ABB5-C543E1DDB24C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5791200"/>
            <a:ext cx="914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AutoShape 2">
            <a:extLst>
              <a:ext uri="{FF2B5EF4-FFF2-40B4-BE49-F238E27FC236}">
                <a16:creationId xmlns:a16="http://schemas.microsoft.com/office/drawing/2014/main" id="{F2337F44-3154-43C6-A47B-81E841838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4035" name="Line 3">
            <a:extLst>
              <a:ext uri="{FF2B5EF4-FFF2-40B4-BE49-F238E27FC236}">
                <a16:creationId xmlns:a16="http://schemas.microsoft.com/office/drawing/2014/main" id="{BC92A44C-14B6-4691-A362-A1957567C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6" name="Rectangle 4">
            <a:extLst>
              <a:ext uri="{FF2B5EF4-FFF2-40B4-BE49-F238E27FC236}">
                <a16:creationId xmlns:a16="http://schemas.microsoft.com/office/drawing/2014/main" id="{D6FA4EAF-EB25-43A8-B26E-9B6667E6516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	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99C565EA-7055-4D02-948E-3DDED125F21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22.1			46.7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25.4			51.1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43.5			48.5</a:t>
            </a:r>
          </a:p>
        </p:txBody>
      </p:sp>
      <p:sp>
        <p:nvSpPr>
          <p:cNvPr id="44038" name="Line 6">
            <a:extLst>
              <a:ext uri="{FF2B5EF4-FFF2-40B4-BE49-F238E27FC236}">
                <a16:creationId xmlns:a16="http://schemas.microsoft.com/office/drawing/2014/main" id="{08279595-D70E-41AA-A5AF-0C9CCA0854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06D3FCCA-A7ED-4F03-A567-542DFB7AA6B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44040" name="Rectangle 8">
            <a:extLst>
              <a:ext uri="{FF2B5EF4-FFF2-40B4-BE49-F238E27FC236}">
                <a16:creationId xmlns:a16="http://schemas.microsoft.com/office/drawing/2014/main" id="{80DF2112-4C4C-4A1A-9D6E-412A1F696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9688" y="1854200"/>
            <a:ext cx="6402387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Payable Turnover in Days</a:t>
            </a:r>
          </a:p>
        </p:txBody>
      </p:sp>
      <p:sp>
        <p:nvSpPr>
          <p:cNvPr id="44041" name="Rectangle 9">
            <a:extLst>
              <a:ext uri="{FF2B5EF4-FFF2-40B4-BE49-F238E27FC236}">
                <a16:creationId xmlns:a16="http://schemas.microsoft.com/office/drawing/2014/main" id="{0A6BD3F1-EC10-4D2A-818C-8798C6F605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150" y="5534025"/>
            <a:ext cx="6630988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/>
              <a:t>BW has improved the PT in Days.</a:t>
            </a:r>
          </a:p>
          <a:p>
            <a:pPr algn="ctr">
              <a:defRPr/>
            </a:pPr>
            <a:r>
              <a:rPr lang="en-US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Is this good?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Line 2">
            <a:extLst>
              <a:ext uri="{FF2B5EF4-FFF2-40B4-BE49-F238E27FC236}">
                <a16:creationId xmlns:a16="http://schemas.microsoft.com/office/drawing/2014/main" id="{4FC8FAF7-9C1D-4150-93F9-097E00EFBD0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10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1307614B-0C9D-402D-AF93-FFA50C3E138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3914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Examples of Internal Uses of Statement Analysis</a:t>
            </a:r>
          </a:p>
        </p:txBody>
      </p:sp>
      <p:sp>
        <p:nvSpPr>
          <p:cNvPr id="8196" name="Rectangle 4">
            <a:extLst>
              <a:ext uri="{FF2B5EF4-FFF2-40B4-BE49-F238E27FC236}">
                <a16:creationId xmlns:a16="http://schemas.microsoft.com/office/drawing/2014/main" id="{311125AE-3D16-4640-97A3-D5AC1C813B0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4582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32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Plan</a:t>
            </a:r>
            <a:r>
              <a:rPr lang="en-US" sz="3200">
                <a:solidFill>
                  <a:schemeClr val="hlink"/>
                </a:solidFill>
              </a:rPr>
              <a:t> </a:t>
            </a:r>
            <a:r>
              <a:rPr lang="en-US" sz="3200"/>
              <a:t>-- Focus on assessing the current financial position and evaluating potential firm opportunities.</a:t>
            </a:r>
          </a:p>
          <a:p>
            <a:pPr>
              <a:defRPr/>
            </a:pPr>
            <a:r>
              <a:rPr lang="en-US" sz="32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Control</a:t>
            </a:r>
            <a:r>
              <a:rPr lang="en-US" sz="3200">
                <a:solidFill>
                  <a:srgbClr val="42B200"/>
                </a:solidFill>
              </a:rPr>
              <a:t> </a:t>
            </a:r>
            <a:r>
              <a:rPr lang="en-US" sz="3200"/>
              <a:t>-- Focus on return on investment for various assets and asset efficiency.</a:t>
            </a:r>
          </a:p>
          <a:p>
            <a:pPr>
              <a:defRPr/>
            </a:pPr>
            <a:r>
              <a:rPr lang="en-US" sz="3200" i="1" u="sng">
                <a:solidFill>
                  <a:schemeClr val="accent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Understand</a:t>
            </a:r>
            <a:r>
              <a:rPr lang="en-US" sz="3200"/>
              <a:t> -- Focus on understanding how suppliers of funds analyze the firm.</a:t>
            </a:r>
          </a:p>
        </p:txBody>
      </p:sp>
      <p:sp>
        <p:nvSpPr>
          <p:cNvPr id="8197" name="Line 5">
            <a:extLst>
              <a:ext uri="{FF2B5EF4-FFF2-40B4-BE49-F238E27FC236}">
                <a16:creationId xmlns:a16="http://schemas.microsoft.com/office/drawing/2014/main" id="{2F7228BF-25E7-457A-9EBC-412E14672958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10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build="p" autoUpdateAnimBg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Line 2">
            <a:extLst>
              <a:ext uri="{FF2B5EF4-FFF2-40B4-BE49-F238E27FC236}">
                <a16:creationId xmlns:a16="http://schemas.microsoft.com/office/drawing/2014/main" id="{B71F878E-14D5-428D-92D1-25D3CA03249F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3F3EBFCD-33E3-46FD-9F27-FC6F50D037B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45060" name="Rectangle 4">
            <a:extLst>
              <a:ext uri="{FF2B5EF4-FFF2-40B4-BE49-F238E27FC236}">
                <a16:creationId xmlns:a16="http://schemas.microsoft.com/office/drawing/2014/main" id="{62A59341-8F2E-44A5-9B1F-5EB16A881E66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Inventory Turnover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Cost of Goods Sold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Inventory</a:t>
            </a:r>
            <a:endParaRPr lang="en-US" sz="2800">
              <a:solidFill>
                <a:srgbClr val="42B200"/>
              </a:solidFill>
            </a:endParaRP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45061" name="Line 5">
            <a:extLst>
              <a:ext uri="{FF2B5EF4-FFF2-40B4-BE49-F238E27FC236}">
                <a16:creationId xmlns:a16="http://schemas.microsoft.com/office/drawing/2014/main" id="{9FAFFE36-E1FE-4674-8B44-53E288F8702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2" name="Rectangle 6">
            <a:extLst>
              <a:ext uri="{FF2B5EF4-FFF2-40B4-BE49-F238E27FC236}">
                <a16:creationId xmlns:a16="http://schemas.microsoft.com/office/drawing/2014/main" id="{7425B0E6-D42A-4C2C-8823-6559A015F15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effectiveness of the inventory management practices of the firm. </a:t>
            </a:r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D885CEFF-11CB-47E9-B4E3-48DAF348E1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4" name="Rectangle 8">
            <a:extLst>
              <a:ext uri="{FF2B5EF4-FFF2-40B4-BE49-F238E27FC236}">
                <a16:creationId xmlns:a16="http://schemas.microsoft.com/office/drawing/2014/main" id="{94019E27-232C-43A9-930E-BD8A503E81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45065" name="Rectangle 9">
            <a:extLst>
              <a:ext uri="{FF2B5EF4-FFF2-40B4-BE49-F238E27FC236}">
                <a16:creationId xmlns:a16="http://schemas.microsoft.com/office/drawing/2014/main" id="{987E42AC-C289-4555-B159-2A391CB4EF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2AAC3A8B-8065-4073-B199-88995D692A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45067" name="Line 11">
            <a:extLst>
              <a:ext uri="{FF2B5EF4-FFF2-40B4-BE49-F238E27FC236}">
                <a16:creationId xmlns:a16="http://schemas.microsoft.com/office/drawing/2014/main" id="{DE953BD9-B616-45DF-8991-39ECC1962B32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8" name="Line 12">
            <a:extLst>
              <a:ext uri="{FF2B5EF4-FFF2-40B4-BE49-F238E27FC236}">
                <a16:creationId xmlns:a16="http://schemas.microsoft.com/office/drawing/2014/main" id="{8F372AA9-9D72-4455-8DC7-ADE3071D40CF}"/>
              </a:ext>
            </a:extLst>
          </p:cNvPr>
          <p:cNvSpPr>
            <a:spLocks noChangeShapeType="1"/>
          </p:cNvSpPr>
          <p:nvPr/>
        </p:nvSpPr>
        <p:spPr bwMode="auto">
          <a:xfrm>
            <a:off x="4953000" y="3276600"/>
            <a:ext cx="3352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E97097F5-0C5F-4ADD-9221-E18BCA8BAE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$1,599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$696</a:t>
            </a:r>
          </a:p>
        </p:txBody>
      </p:sp>
      <p:sp>
        <p:nvSpPr>
          <p:cNvPr id="45070" name="Rectangle 14">
            <a:extLst>
              <a:ext uri="{FF2B5EF4-FFF2-40B4-BE49-F238E27FC236}">
                <a16:creationId xmlns:a16="http://schemas.microsoft.com/office/drawing/2014/main" id="{71A3FF08-EAFE-40E1-8B40-0BC2B5DBC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2.30</a:t>
            </a:r>
          </a:p>
        </p:txBody>
      </p:sp>
      <p:sp>
        <p:nvSpPr>
          <p:cNvPr id="45071" name="Line 15">
            <a:extLst>
              <a:ext uri="{FF2B5EF4-FFF2-40B4-BE49-F238E27FC236}">
                <a16:creationId xmlns:a16="http://schemas.microsoft.com/office/drawing/2014/main" id="{4AC3011B-7811-493C-A088-8BA00CE5B8B8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2">
            <a:extLst>
              <a:ext uri="{FF2B5EF4-FFF2-40B4-BE49-F238E27FC236}">
                <a16:creationId xmlns:a16="http://schemas.microsoft.com/office/drawing/2014/main" id="{1CDCC968-910E-4C49-9BAE-76E547B43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6083" name="Line 3">
            <a:extLst>
              <a:ext uri="{FF2B5EF4-FFF2-40B4-BE49-F238E27FC236}">
                <a16:creationId xmlns:a16="http://schemas.microsoft.com/office/drawing/2014/main" id="{818B894A-AD36-470F-8687-7E23F91FB73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4" name="Rectangle 4">
            <a:extLst>
              <a:ext uri="{FF2B5EF4-FFF2-40B4-BE49-F238E27FC236}">
                <a16:creationId xmlns:a16="http://schemas.microsoft.com/office/drawing/2014/main" id="{D1835EAA-8DB2-4043-8F13-D28334B9AC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	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46085" name="Rectangle 5">
            <a:extLst>
              <a:ext uri="{FF2B5EF4-FFF2-40B4-BE49-F238E27FC236}">
                <a16:creationId xmlns:a16="http://schemas.microsoft.com/office/drawing/2014/main" id="{10756D01-78DD-4084-8790-631577D84B3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2.30			3.45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2.44			3.76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2.64			3.69</a:t>
            </a:r>
          </a:p>
        </p:txBody>
      </p:sp>
      <p:sp>
        <p:nvSpPr>
          <p:cNvPr id="46086" name="Line 6">
            <a:extLst>
              <a:ext uri="{FF2B5EF4-FFF2-40B4-BE49-F238E27FC236}">
                <a16:creationId xmlns:a16="http://schemas.microsoft.com/office/drawing/2014/main" id="{CE3D0F72-0208-4CA5-8294-3E9C01A6C8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087" name="Rectangle 7">
            <a:extLst>
              <a:ext uri="{FF2B5EF4-FFF2-40B4-BE49-F238E27FC236}">
                <a16:creationId xmlns:a16="http://schemas.microsoft.com/office/drawing/2014/main" id="{0A9A96BB-93C4-4462-8462-41821181143D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46088" name="Rectangle 8">
            <a:extLst>
              <a:ext uri="{FF2B5EF4-FFF2-40B4-BE49-F238E27FC236}">
                <a16:creationId xmlns:a16="http://schemas.microsoft.com/office/drawing/2014/main" id="{195B41DB-23ED-4C44-B12A-9F1B88B940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3825" y="1854200"/>
            <a:ext cx="6232525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Inventory Turnover Ratio</a:t>
            </a:r>
          </a:p>
        </p:txBody>
      </p:sp>
      <p:sp>
        <p:nvSpPr>
          <p:cNvPr id="46089" name="Rectangle 9">
            <a:extLst>
              <a:ext uri="{FF2B5EF4-FFF2-40B4-BE49-F238E27FC236}">
                <a16:creationId xmlns:a16="http://schemas.microsoft.com/office/drawing/2014/main" id="{6CBC4A76-AB1B-4D73-80BE-25C3DA8BB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8" y="5534025"/>
            <a:ext cx="877252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 very poor inventory turnover ratio.</a:t>
            </a:r>
          </a:p>
        </p:txBody>
      </p:sp>
    </p:spTree>
  </p:cSld>
  <p:clrMapOvr>
    <a:masterClrMapping/>
  </p:clrMapOvr>
  <p:transition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Line 2">
            <a:extLst>
              <a:ext uri="{FF2B5EF4-FFF2-40B4-BE49-F238E27FC236}">
                <a16:creationId xmlns:a16="http://schemas.microsoft.com/office/drawing/2014/main" id="{1C4A7E41-3C94-4C20-9DAC-30E18F60489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E96B918C-8D3E-4044-9EEC-740DD9D7B1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Inventory Turnover Ratio --Trend Analysis Comparison</a:t>
            </a:r>
          </a:p>
        </p:txBody>
      </p:sp>
      <p:sp>
        <p:nvSpPr>
          <p:cNvPr id="47108" name="Line 4">
            <a:extLst>
              <a:ext uri="{FF2B5EF4-FFF2-40B4-BE49-F238E27FC236}">
                <a16:creationId xmlns:a16="http://schemas.microsoft.com/office/drawing/2014/main" id="{2176EB31-B573-4912-B497-2480C698A5F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EED7188A-F912-4073-BBC8-89251B5EB12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47110" name="Object 6">
            <a:hlinkClick r:id="" action="ppaction://ole?verb=0"/>
            <a:extLst>
              <a:ext uri="{FF2B5EF4-FFF2-40B4-BE49-F238E27FC236}">
                <a16:creationId xmlns:a16="http://schemas.microsoft.com/office/drawing/2014/main" id="{65EDF377-3E89-475B-A96B-88050DF26064}"/>
              </a:ext>
            </a:extLst>
          </p:cNvPr>
          <p:cNvGraphicFramePr>
            <a:graphicFrameLocks/>
          </p:cNvGraphicFramePr>
          <p:nvPr/>
        </p:nvGraphicFramePr>
        <p:xfrm>
          <a:off x="428625" y="1733550"/>
          <a:ext cx="8332788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11" name="Chart" r:id="rId3" imgW="8877960" imgH="5195160" progId="MSGraph.Chart.8">
                  <p:embed followColorScheme="full"/>
                </p:oleObj>
              </mc:Choice>
              <mc:Fallback>
                <p:oleObj name="Chart" r:id="rId3" imgW="88779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33550"/>
                        <a:ext cx="8332788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Line 2">
            <a:extLst>
              <a:ext uri="{FF2B5EF4-FFF2-40B4-BE49-F238E27FC236}">
                <a16:creationId xmlns:a16="http://schemas.microsoft.com/office/drawing/2014/main" id="{8527B231-CDBC-45FE-9F6C-3FF38A36CD6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38862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1BA5B7C-1943-46BD-8217-F73F5653E5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 Ratios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A12E13A8-68DA-41A5-AE8C-E754A8E3482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 Turnover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Sales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48133" name="Line 5">
            <a:extLst>
              <a:ext uri="{FF2B5EF4-FFF2-40B4-BE49-F238E27FC236}">
                <a16:creationId xmlns:a16="http://schemas.microsoft.com/office/drawing/2014/main" id="{C198F805-2B65-464F-A563-3421615CCB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38862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6C4AF0EC-F724-401C-BF1B-3929FD0C9E8C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overall effectiveness of the firm in utilizing its assets to generate sales. </a:t>
            </a:r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123C98EA-1390-4EC0-9A8E-650EB1761A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36" name="Rectangle 8">
            <a:extLst>
              <a:ext uri="{FF2B5EF4-FFF2-40B4-BE49-F238E27FC236}">
                <a16:creationId xmlns:a16="http://schemas.microsoft.com/office/drawing/2014/main" id="{EA1F6131-EA85-4E1B-94C8-B988D35C99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B48A94B1-576F-4FD1-AEE1-89DE50784D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138" name="Rectangle 10">
            <a:extLst>
              <a:ext uri="{FF2B5EF4-FFF2-40B4-BE49-F238E27FC236}">
                <a16:creationId xmlns:a16="http://schemas.microsoft.com/office/drawing/2014/main" id="{5896B153-F2A8-42B7-B311-78063B3F00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Activity Ratios</a:t>
            </a:r>
          </a:p>
        </p:txBody>
      </p:sp>
      <p:sp>
        <p:nvSpPr>
          <p:cNvPr id="48139" name="Line 11">
            <a:extLst>
              <a:ext uri="{FF2B5EF4-FFF2-40B4-BE49-F238E27FC236}">
                <a16:creationId xmlns:a16="http://schemas.microsoft.com/office/drawing/2014/main" id="{4C74E539-0691-433D-9213-E56394032C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0" name="Line 12">
            <a:extLst>
              <a:ext uri="{FF2B5EF4-FFF2-40B4-BE49-F238E27FC236}">
                <a16:creationId xmlns:a16="http://schemas.microsoft.com/office/drawing/2014/main" id="{7CA20212-0628-4A70-B1F3-78CE67EEE6B9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3276600"/>
            <a:ext cx="2209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41" name="Rectangle 13">
            <a:extLst>
              <a:ext uri="{FF2B5EF4-FFF2-40B4-BE49-F238E27FC236}">
                <a16:creationId xmlns:a16="http://schemas.microsoft.com/office/drawing/2014/main" id="{63B0CD51-BCF9-4BEB-BAAE-8EF7DEA421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$2,211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$2,169</a:t>
            </a:r>
          </a:p>
        </p:txBody>
      </p:sp>
      <p:sp>
        <p:nvSpPr>
          <p:cNvPr id="48142" name="Rectangle 14">
            <a:extLst>
              <a:ext uri="{FF2B5EF4-FFF2-40B4-BE49-F238E27FC236}">
                <a16:creationId xmlns:a16="http://schemas.microsoft.com/office/drawing/2014/main" id="{17206134-F256-4DD3-AD5F-E2C820CC05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1.02</a:t>
            </a:r>
          </a:p>
        </p:txBody>
      </p:sp>
      <p:sp>
        <p:nvSpPr>
          <p:cNvPr id="48143" name="Line 15">
            <a:extLst>
              <a:ext uri="{FF2B5EF4-FFF2-40B4-BE49-F238E27FC236}">
                <a16:creationId xmlns:a16="http://schemas.microsoft.com/office/drawing/2014/main" id="{2E8E3DFE-E5B0-4746-B7AC-A4231464FDDB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>
            <a:extLst>
              <a:ext uri="{FF2B5EF4-FFF2-40B4-BE49-F238E27FC236}">
                <a16:creationId xmlns:a16="http://schemas.microsoft.com/office/drawing/2014/main" id="{3DE84D7E-3A26-4874-ABC4-10895A2BA7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155" name="Line 3">
            <a:extLst>
              <a:ext uri="{FF2B5EF4-FFF2-40B4-BE49-F238E27FC236}">
                <a16:creationId xmlns:a16="http://schemas.microsoft.com/office/drawing/2014/main" id="{3175380C-D654-461F-A41C-D98E9ADA5628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6" name="Rectangle 4">
            <a:extLst>
              <a:ext uri="{FF2B5EF4-FFF2-40B4-BE49-F238E27FC236}">
                <a16:creationId xmlns:a16="http://schemas.microsoft.com/office/drawing/2014/main" id="{28A5DC4A-179B-4830-8189-98D9B627A4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Activity	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49157" name="Rectangle 5">
            <a:extLst>
              <a:ext uri="{FF2B5EF4-FFF2-40B4-BE49-F238E27FC236}">
                <a16:creationId xmlns:a16="http://schemas.microsoft.com/office/drawing/2014/main" id="{A430332E-E21C-455C-A0EF-808E62D3295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1.02			1.17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1.03			1.14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1.01			1.13</a:t>
            </a:r>
          </a:p>
        </p:txBody>
      </p:sp>
      <p:sp>
        <p:nvSpPr>
          <p:cNvPr id="49158" name="Line 6">
            <a:extLst>
              <a:ext uri="{FF2B5EF4-FFF2-40B4-BE49-F238E27FC236}">
                <a16:creationId xmlns:a16="http://schemas.microsoft.com/office/drawing/2014/main" id="{0F46A6CD-4A0D-4771-8DB3-C30D7DEFC05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159" name="Rectangle 7">
            <a:extLst>
              <a:ext uri="{FF2B5EF4-FFF2-40B4-BE49-F238E27FC236}">
                <a16:creationId xmlns:a16="http://schemas.microsoft.com/office/drawing/2014/main" id="{E85E4042-BDA2-4359-B630-1E1021BE29B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49160" name="Rectangle 8">
            <a:extLst>
              <a:ext uri="{FF2B5EF4-FFF2-40B4-BE49-F238E27FC236}">
                <a16:creationId xmlns:a16="http://schemas.microsoft.com/office/drawing/2014/main" id="{264C1975-3444-4524-9981-7BF50A6166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9988" y="1854200"/>
            <a:ext cx="6684962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Total Asset Turnover Ratio</a:t>
            </a:r>
          </a:p>
        </p:txBody>
      </p:sp>
      <p:sp>
        <p:nvSpPr>
          <p:cNvPr id="49161" name="Rectangle 9">
            <a:extLst>
              <a:ext uri="{FF2B5EF4-FFF2-40B4-BE49-F238E27FC236}">
                <a16:creationId xmlns:a16="http://schemas.microsoft.com/office/drawing/2014/main" id="{0C41E331-4061-41FC-A1C9-2C6B8FAC54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313" y="5534025"/>
            <a:ext cx="8094662" cy="1125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3200"/>
              <a:t>BW has a weak total asset turnover ratio.</a:t>
            </a:r>
          </a:p>
          <a:p>
            <a:pPr algn="ctr">
              <a:defRPr/>
            </a:pPr>
            <a:r>
              <a:rPr lang="en-US" sz="36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Why is this ratio considered weak?</a:t>
            </a:r>
          </a:p>
        </p:txBody>
      </p:sp>
    </p:spTree>
  </p:cSld>
  <p:clrMapOvr>
    <a:masterClrMapping/>
  </p:clrMapOvr>
  <p:transition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Line 2">
            <a:extLst>
              <a:ext uri="{FF2B5EF4-FFF2-40B4-BE49-F238E27FC236}">
                <a16:creationId xmlns:a16="http://schemas.microsoft.com/office/drawing/2014/main" id="{B17C310E-8824-4696-A83A-4D6F8EC0EDE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953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39932695-6CBA-4F65-81BD-EE72EDE682F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 Ratios</a:t>
            </a:r>
          </a:p>
        </p:txBody>
      </p:sp>
      <p:sp>
        <p:nvSpPr>
          <p:cNvPr id="50180" name="Rectangle 4">
            <a:extLst>
              <a:ext uri="{FF2B5EF4-FFF2-40B4-BE49-F238E27FC236}">
                <a16:creationId xmlns:a16="http://schemas.microsoft.com/office/drawing/2014/main" id="{DD1A4B52-585F-4963-AB8D-8E8E0101352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Gross Profit Margin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Gross Profit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Sales</a:t>
            </a:r>
            <a:endParaRPr lang="en-US" sz="2800">
              <a:solidFill>
                <a:srgbClr val="42B200"/>
              </a:solidFill>
            </a:endParaRPr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50181" name="Line 5">
            <a:extLst>
              <a:ext uri="{FF2B5EF4-FFF2-40B4-BE49-F238E27FC236}">
                <a16:creationId xmlns:a16="http://schemas.microsoft.com/office/drawing/2014/main" id="{D3F88543-1FE9-48A7-82E3-65518BDF4D6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953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2" name="Rectangle 6">
            <a:extLst>
              <a:ext uri="{FF2B5EF4-FFF2-40B4-BE49-F238E27FC236}">
                <a16:creationId xmlns:a16="http://schemas.microsoft.com/office/drawing/2014/main" id="{9900C7DA-A758-40CB-B592-ADB064C6B98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efficiency of operations and firm pricing policies. </a:t>
            </a:r>
          </a:p>
        </p:txBody>
      </p:sp>
      <p:sp>
        <p:nvSpPr>
          <p:cNvPr id="50183" name="Rectangle 7">
            <a:extLst>
              <a:ext uri="{FF2B5EF4-FFF2-40B4-BE49-F238E27FC236}">
                <a16:creationId xmlns:a16="http://schemas.microsoft.com/office/drawing/2014/main" id="{ABD91D1B-E047-4391-B9D1-B6E7401E54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4" name="Rectangle 8">
            <a:extLst>
              <a:ext uri="{FF2B5EF4-FFF2-40B4-BE49-F238E27FC236}">
                <a16:creationId xmlns:a16="http://schemas.microsoft.com/office/drawing/2014/main" id="{2E82698C-FDE5-4E23-96ED-59AD90093D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50185" name="Rectangle 9">
            <a:extLst>
              <a:ext uri="{FF2B5EF4-FFF2-40B4-BE49-F238E27FC236}">
                <a16:creationId xmlns:a16="http://schemas.microsoft.com/office/drawing/2014/main" id="{3B36DCCF-2A48-4C3D-9F8F-119BD4346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186" name="Rectangle 10">
            <a:extLst>
              <a:ext uri="{FF2B5EF4-FFF2-40B4-BE49-F238E27FC236}">
                <a16:creationId xmlns:a16="http://schemas.microsoft.com/office/drawing/2014/main" id="{78A1A459-D1B8-409B-A842-69714178D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Profitability Ratios</a:t>
            </a:r>
          </a:p>
        </p:txBody>
      </p:sp>
      <p:sp>
        <p:nvSpPr>
          <p:cNvPr id="50187" name="Line 11">
            <a:extLst>
              <a:ext uri="{FF2B5EF4-FFF2-40B4-BE49-F238E27FC236}">
                <a16:creationId xmlns:a16="http://schemas.microsoft.com/office/drawing/2014/main" id="{1DBD2571-85C0-418B-98F1-0C43A7DF16A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8" name="Line 12">
            <a:extLst>
              <a:ext uri="{FF2B5EF4-FFF2-40B4-BE49-F238E27FC236}">
                <a16:creationId xmlns:a16="http://schemas.microsoft.com/office/drawing/2014/main" id="{789F440C-89BE-49E6-8619-1B8C683BFF5F}"/>
              </a:ext>
            </a:extLst>
          </p:cNvPr>
          <p:cNvSpPr>
            <a:spLocks noChangeShapeType="1"/>
          </p:cNvSpPr>
          <p:nvPr/>
        </p:nvSpPr>
        <p:spPr bwMode="auto">
          <a:xfrm>
            <a:off x="5562600" y="3276600"/>
            <a:ext cx="20574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189" name="Rectangle 13">
            <a:extLst>
              <a:ext uri="{FF2B5EF4-FFF2-40B4-BE49-F238E27FC236}">
                <a16:creationId xmlns:a16="http://schemas.microsoft.com/office/drawing/2014/main" id="{8DE82412-47C1-4D12-967B-44965C5733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$612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$2,211</a:t>
            </a:r>
          </a:p>
        </p:txBody>
      </p:sp>
      <p:sp>
        <p:nvSpPr>
          <p:cNvPr id="50190" name="Rectangle 14">
            <a:extLst>
              <a:ext uri="{FF2B5EF4-FFF2-40B4-BE49-F238E27FC236}">
                <a16:creationId xmlns:a16="http://schemas.microsoft.com/office/drawing/2014/main" id="{30A4E421-D47C-4266-A2FA-969DC42F7E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.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277</a:t>
            </a:r>
          </a:p>
        </p:txBody>
      </p:sp>
      <p:sp>
        <p:nvSpPr>
          <p:cNvPr id="50191" name="Line 15">
            <a:extLst>
              <a:ext uri="{FF2B5EF4-FFF2-40B4-BE49-F238E27FC236}">
                <a16:creationId xmlns:a16="http://schemas.microsoft.com/office/drawing/2014/main" id="{A502A433-5DF9-4480-BC5E-8D287C1D8B1C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AutoShape 2">
            <a:extLst>
              <a:ext uri="{FF2B5EF4-FFF2-40B4-BE49-F238E27FC236}">
                <a16:creationId xmlns:a16="http://schemas.microsoft.com/office/drawing/2014/main" id="{B19869F3-0296-4C3B-AD6E-A198D6594B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1203" name="Line 3">
            <a:extLst>
              <a:ext uri="{FF2B5EF4-FFF2-40B4-BE49-F238E27FC236}">
                <a16:creationId xmlns:a16="http://schemas.microsoft.com/office/drawing/2014/main" id="{01DDAB02-4BDE-4E0E-BB84-800A2C814A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4" name="Rectangle 4">
            <a:extLst>
              <a:ext uri="{FF2B5EF4-FFF2-40B4-BE49-F238E27FC236}">
                <a16:creationId xmlns:a16="http://schemas.microsoft.com/office/drawing/2014/main" id="{9DABF1EA-0D05-4B11-A06C-D7D0A1A4FF1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			</a:t>
            </a:r>
            <a:br>
              <a:rPr lang="en-US" b="1"/>
            </a:br>
            <a:r>
              <a:rPr lang="en-US" b="1"/>
              <a:t>Ratio Comparisons</a:t>
            </a:r>
          </a:p>
        </p:txBody>
      </p:sp>
      <p:sp>
        <p:nvSpPr>
          <p:cNvPr id="51205" name="Rectangle 5">
            <a:extLst>
              <a:ext uri="{FF2B5EF4-FFF2-40B4-BE49-F238E27FC236}">
                <a16:creationId xmlns:a16="http://schemas.microsoft.com/office/drawing/2014/main" id="{544F335F-533B-457A-B6AA-E20F147EAB4D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27.7%		31.1%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28.7			30.8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31.3			27.6</a:t>
            </a:r>
          </a:p>
        </p:txBody>
      </p:sp>
      <p:sp>
        <p:nvSpPr>
          <p:cNvPr id="51206" name="Line 6">
            <a:extLst>
              <a:ext uri="{FF2B5EF4-FFF2-40B4-BE49-F238E27FC236}">
                <a16:creationId xmlns:a16="http://schemas.microsoft.com/office/drawing/2014/main" id="{207F3512-66FD-4C75-B15B-3CDBC37437D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07" name="Rectangle 7">
            <a:extLst>
              <a:ext uri="{FF2B5EF4-FFF2-40B4-BE49-F238E27FC236}">
                <a16:creationId xmlns:a16="http://schemas.microsoft.com/office/drawing/2014/main" id="{53F80B8E-2254-4C1F-B72A-93E5A450F2E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51208" name="Rectangle 8">
            <a:extLst>
              <a:ext uri="{FF2B5EF4-FFF2-40B4-BE49-F238E27FC236}">
                <a16:creationId xmlns:a16="http://schemas.microsoft.com/office/drawing/2014/main" id="{9279E8CB-EA11-4C5C-AEF4-78BD5D2392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41525" y="1854200"/>
            <a:ext cx="4937125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Gross Profit Margin</a:t>
            </a:r>
          </a:p>
        </p:txBody>
      </p:sp>
      <p:sp>
        <p:nvSpPr>
          <p:cNvPr id="51209" name="Rectangle 9">
            <a:extLst>
              <a:ext uri="{FF2B5EF4-FFF2-40B4-BE49-F238E27FC236}">
                <a16:creationId xmlns:a16="http://schemas.microsoft.com/office/drawing/2014/main" id="{55A3CF79-823B-40D0-A34B-27B6791A56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6325" y="5686425"/>
            <a:ext cx="71278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 weak Gross Profit Margin.</a:t>
            </a:r>
          </a:p>
        </p:txBody>
      </p:sp>
    </p:spTree>
  </p:cSld>
  <p:clrMapOvr>
    <a:masterClrMapping/>
  </p:clrMapOvr>
  <p:transition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Line 2">
            <a:extLst>
              <a:ext uri="{FF2B5EF4-FFF2-40B4-BE49-F238E27FC236}">
                <a16:creationId xmlns:a16="http://schemas.microsoft.com/office/drawing/2014/main" id="{C6488722-892B-41AE-8CBB-E12DA6532444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2100336C-9241-4133-AE64-BEF27C56ACE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Gross Profit Margin --	</a:t>
            </a:r>
            <a:br>
              <a:rPr lang="en-US" sz="4200" b="1"/>
            </a:br>
            <a:r>
              <a:rPr lang="en-US" sz="4200" b="1"/>
              <a:t>Trend Analysis Comparison</a:t>
            </a:r>
          </a:p>
        </p:txBody>
      </p:sp>
      <p:sp>
        <p:nvSpPr>
          <p:cNvPr id="52228" name="Line 4">
            <a:extLst>
              <a:ext uri="{FF2B5EF4-FFF2-40B4-BE49-F238E27FC236}">
                <a16:creationId xmlns:a16="http://schemas.microsoft.com/office/drawing/2014/main" id="{33A453D2-DBB0-4BBA-B68A-554865580016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2229" name="Rectangle 5">
            <a:extLst>
              <a:ext uri="{FF2B5EF4-FFF2-40B4-BE49-F238E27FC236}">
                <a16:creationId xmlns:a16="http://schemas.microsoft.com/office/drawing/2014/main" id="{C2ACEAB3-9045-4B5A-B3EC-F0E0B890AE3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52230" name="Object 6">
            <a:hlinkClick r:id="" action="ppaction://ole?verb=0"/>
            <a:extLst>
              <a:ext uri="{FF2B5EF4-FFF2-40B4-BE49-F238E27FC236}">
                <a16:creationId xmlns:a16="http://schemas.microsoft.com/office/drawing/2014/main" id="{0A085B7E-9963-44E7-864C-58E32982EA8C}"/>
              </a:ext>
            </a:extLst>
          </p:cNvPr>
          <p:cNvGraphicFramePr>
            <a:graphicFrameLocks/>
          </p:cNvGraphicFramePr>
          <p:nvPr/>
        </p:nvGraphicFramePr>
        <p:xfrm>
          <a:off x="428625" y="1733550"/>
          <a:ext cx="8332788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1" name="Chart" r:id="rId3" imgW="8877960" imgH="5195160" progId="MSGraph.Chart.8">
                  <p:embed followColorScheme="full"/>
                </p:oleObj>
              </mc:Choice>
              <mc:Fallback>
                <p:oleObj name="Chart" r:id="rId3" imgW="88779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33550"/>
                        <a:ext cx="8332788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Line 2">
            <a:extLst>
              <a:ext uri="{FF2B5EF4-FFF2-40B4-BE49-F238E27FC236}">
                <a16:creationId xmlns:a16="http://schemas.microsoft.com/office/drawing/2014/main" id="{BB0672C0-2508-45DC-AE8C-48D5A5102AF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953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3FB9639F-88DA-440F-A072-93BF0CD9623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 Ratios</a:t>
            </a:r>
          </a:p>
        </p:txBody>
      </p:sp>
      <p:sp>
        <p:nvSpPr>
          <p:cNvPr id="53252" name="Rectangle 4">
            <a:extLst>
              <a:ext uri="{FF2B5EF4-FFF2-40B4-BE49-F238E27FC236}">
                <a16:creationId xmlns:a16="http://schemas.microsoft.com/office/drawing/2014/main" id="{34C204AC-13C2-4A8E-9DA2-C7959A25CD9A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Net Profit Margin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Profit after Taxes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Sales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53253" name="Line 5">
            <a:extLst>
              <a:ext uri="{FF2B5EF4-FFF2-40B4-BE49-F238E27FC236}">
                <a16:creationId xmlns:a16="http://schemas.microsoft.com/office/drawing/2014/main" id="{89C35F17-F324-4BD9-B71D-B73544831C4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953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650CEA71-B788-4C4C-AF50-386198EB7DE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8006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firm’s profitability after taking account of all expenses and income taxes. </a:t>
            </a:r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76A68372-4117-47F0-ACC5-C7E5E16AA7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56" name="Rectangle 8">
            <a:extLst>
              <a:ext uri="{FF2B5EF4-FFF2-40B4-BE49-F238E27FC236}">
                <a16:creationId xmlns:a16="http://schemas.microsoft.com/office/drawing/2014/main" id="{F5D32246-F027-4409-88AA-1A54761B59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53257" name="Rectangle 9">
            <a:extLst>
              <a:ext uri="{FF2B5EF4-FFF2-40B4-BE49-F238E27FC236}">
                <a16:creationId xmlns:a16="http://schemas.microsoft.com/office/drawing/2014/main" id="{519FF54B-E436-499A-BF4E-9CFD2898A7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3258" name="Rectangle 10">
            <a:extLst>
              <a:ext uri="{FF2B5EF4-FFF2-40B4-BE49-F238E27FC236}">
                <a16:creationId xmlns:a16="http://schemas.microsoft.com/office/drawing/2014/main" id="{63272FE1-5265-4C8D-BEF8-65EDC36C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Profitability Ratios</a:t>
            </a:r>
          </a:p>
        </p:txBody>
      </p:sp>
      <p:sp>
        <p:nvSpPr>
          <p:cNvPr id="53259" name="Line 11">
            <a:extLst>
              <a:ext uri="{FF2B5EF4-FFF2-40B4-BE49-F238E27FC236}">
                <a16:creationId xmlns:a16="http://schemas.microsoft.com/office/drawing/2014/main" id="{44571EA3-5732-4FEE-81E0-D8F4C2503B94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0" name="Line 12">
            <a:extLst>
              <a:ext uri="{FF2B5EF4-FFF2-40B4-BE49-F238E27FC236}">
                <a16:creationId xmlns:a16="http://schemas.microsoft.com/office/drawing/2014/main" id="{010D339E-6A14-4298-8C3C-85682943D3B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276600"/>
            <a:ext cx="3657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3261" name="Rectangle 13">
            <a:extLst>
              <a:ext uri="{FF2B5EF4-FFF2-40B4-BE49-F238E27FC236}">
                <a16:creationId xmlns:a16="http://schemas.microsoft.com/office/drawing/2014/main" id="{22EA185D-7A28-4012-B261-D1902D0463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$91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$2,211</a:t>
            </a:r>
          </a:p>
        </p:txBody>
      </p:sp>
      <p:sp>
        <p:nvSpPr>
          <p:cNvPr id="53262" name="Rectangle 14">
            <a:extLst>
              <a:ext uri="{FF2B5EF4-FFF2-40B4-BE49-F238E27FC236}">
                <a16:creationId xmlns:a16="http://schemas.microsoft.com/office/drawing/2014/main" id="{100CB737-2EA0-4C4A-8EAA-78E9E749FF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.041</a:t>
            </a:r>
          </a:p>
        </p:txBody>
      </p:sp>
      <p:sp>
        <p:nvSpPr>
          <p:cNvPr id="53263" name="Line 15">
            <a:extLst>
              <a:ext uri="{FF2B5EF4-FFF2-40B4-BE49-F238E27FC236}">
                <a16:creationId xmlns:a16="http://schemas.microsoft.com/office/drawing/2014/main" id="{F37CC459-C2C3-46F2-AB52-B6B90EC82FD4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AutoShape 2">
            <a:extLst>
              <a:ext uri="{FF2B5EF4-FFF2-40B4-BE49-F238E27FC236}">
                <a16:creationId xmlns:a16="http://schemas.microsoft.com/office/drawing/2014/main" id="{DEA4464A-8F9E-40C8-8136-FAC7F1F7E3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4275" name="Line 3">
            <a:extLst>
              <a:ext uri="{FF2B5EF4-FFF2-40B4-BE49-F238E27FC236}">
                <a16:creationId xmlns:a16="http://schemas.microsoft.com/office/drawing/2014/main" id="{1859E60B-AD4D-442E-BF5C-81BE791EAA3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6" name="Rectangle 4">
            <a:extLst>
              <a:ext uri="{FF2B5EF4-FFF2-40B4-BE49-F238E27FC236}">
                <a16:creationId xmlns:a16="http://schemas.microsoft.com/office/drawing/2014/main" id="{8068CF64-3BAB-48A7-B811-A633E276DD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				 Ratio Comparisons</a:t>
            </a:r>
          </a:p>
        </p:txBody>
      </p:sp>
      <p:sp>
        <p:nvSpPr>
          <p:cNvPr id="54277" name="Rectangle 5">
            <a:extLst>
              <a:ext uri="{FF2B5EF4-FFF2-40B4-BE49-F238E27FC236}">
                <a16:creationId xmlns:a16="http://schemas.microsoft.com/office/drawing/2014/main" id="{E09ECCC1-41D1-4A45-8559-3CA9D6D8F78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4.1%		8.2%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4.9			8.1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9.0			7.6</a:t>
            </a:r>
          </a:p>
        </p:txBody>
      </p:sp>
      <p:sp>
        <p:nvSpPr>
          <p:cNvPr id="54278" name="Line 6">
            <a:extLst>
              <a:ext uri="{FF2B5EF4-FFF2-40B4-BE49-F238E27FC236}">
                <a16:creationId xmlns:a16="http://schemas.microsoft.com/office/drawing/2014/main" id="{6470F6D2-FDDA-4C24-8E4F-AFA32DF88620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79" name="Rectangle 7">
            <a:extLst>
              <a:ext uri="{FF2B5EF4-FFF2-40B4-BE49-F238E27FC236}">
                <a16:creationId xmlns:a16="http://schemas.microsoft.com/office/drawing/2014/main" id="{C1D590BD-55A5-495C-A544-50CFE25E05D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54280" name="Rectangle 8">
            <a:extLst>
              <a:ext uri="{FF2B5EF4-FFF2-40B4-BE49-F238E27FC236}">
                <a16:creationId xmlns:a16="http://schemas.microsoft.com/office/drawing/2014/main" id="{00D39D1F-8EBD-4ED0-9DDC-56A54E2C30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6963" y="1854200"/>
            <a:ext cx="4287837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Net Profit Margin</a:t>
            </a:r>
          </a:p>
        </p:txBody>
      </p:sp>
      <p:sp>
        <p:nvSpPr>
          <p:cNvPr id="54281" name="Rectangle 9">
            <a:extLst>
              <a:ext uri="{FF2B5EF4-FFF2-40B4-BE49-F238E27FC236}">
                <a16:creationId xmlns:a16="http://schemas.microsoft.com/office/drawing/2014/main" id="{8517034B-D2FC-40E2-868E-1C6950DE05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9538" y="5686425"/>
            <a:ext cx="65182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 poor Net Profit Margin.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Line 2">
            <a:extLst>
              <a:ext uri="{FF2B5EF4-FFF2-40B4-BE49-F238E27FC236}">
                <a16:creationId xmlns:a16="http://schemas.microsoft.com/office/drawing/2014/main" id="{776DB717-B279-4312-A59C-950575EA089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562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22FE3B93-93B1-46CD-A313-79AFAC5C399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76200"/>
            <a:ext cx="7162800" cy="1676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Primary Types of Financial Statements</a:t>
            </a:r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81F6A2EF-D646-4E83-A4A0-3244448C41B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4114800"/>
            <a:ext cx="8458200" cy="2514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>
              <a:buFont typeface="Monotype Sorts" pitchFamily="2" charset="2"/>
              <a:buNone/>
              <a:defRPr/>
            </a:pPr>
            <a:r>
              <a:rPr lang="en-US" sz="32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Income Statement</a:t>
            </a:r>
            <a:endParaRPr lang="en-US" sz="2800">
              <a:solidFill>
                <a:srgbClr val="42B200"/>
              </a:solidFill>
            </a:endParaRPr>
          </a:p>
          <a:p>
            <a:pPr marL="914400" lvl="1" indent="-457200">
              <a:defRPr/>
            </a:pPr>
            <a:r>
              <a:rPr lang="en-US" sz="2800"/>
              <a:t>A summary of a firm’s revenues and expenses over a specified period, ending with net income or loss for the period.</a:t>
            </a:r>
          </a:p>
        </p:txBody>
      </p:sp>
      <p:sp>
        <p:nvSpPr>
          <p:cNvPr id="9221" name="Line 5">
            <a:extLst>
              <a:ext uri="{FF2B5EF4-FFF2-40B4-BE49-F238E27FC236}">
                <a16:creationId xmlns:a16="http://schemas.microsoft.com/office/drawing/2014/main" id="{592A59A5-1040-46B1-A5E7-F677824643F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562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2" name="Rectangle 6">
            <a:extLst>
              <a:ext uri="{FF2B5EF4-FFF2-40B4-BE49-F238E27FC236}">
                <a16:creationId xmlns:a16="http://schemas.microsoft.com/office/drawing/2014/main" id="{F7295B49-7DDE-46C0-9395-42CE3EB1E1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4800" y="2133600"/>
            <a:ext cx="8458200" cy="21336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573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32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Balance Sheet</a:t>
            </a:r>
            <a:endParaRPr lang="en-US" sz="2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spcBef>
                <a:spcPct val="20000"/>
              </a:spcBef>
              <a:spcAft>
                <a:spcPct val="20000"/>
              </a:spcAft>
              <a:buClr>
                <a:schemeClr val="tx2"/>
              </a:buClr>
              <a:buSzPct val="75000"/>
              <a:buFont typeface="Monotype Sorts" pitchFamily="2" charset="2"/>
              <a:buChar char="u"/>
              <a:defRPr/>
            </a:pPr>
            <a:r>
              <a:rPr lang="en-US" sz="2800">
                <a:solidFill>
                  <a:srgbClr val="000000"/>
                </a:solidFill>
                <a:latin typeface="Arial" panose="020B0604020202020204" pitchFamily="34" charset="0"/>
              </a:rPr>
              <a:t>A summary of a firm’s financial position on a given date that shows total assets = total liabilities + owners’ equity.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 build="p" autoUpdateAnimBg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Line 2">
            <a:extLst>
              <a:ext uri="{FF2B5EF4-FFF2-40B4-BE49-F238E27FC236}">
                <a16:creationId xmlns:a16="http://schemas.microsoft.com/office/drawing/2014/main" id="{E184E3F3-37C0-4351-8E41-183018DF1F37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5695AEC3-6461-4490-9C21-A8637BE907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Net Profit Margin --	</a:t>
            </a:r>
            <a:br>
              <a:rPr lang="en-US" sz="4200" b="1"/>
            </a:br>
            <a:r>
              <a:rPr lang="en-US" sz="4200" b="1"/>
              <a:t>Trend Analysis Comparison</a:t>
            </a:r>
          </a:p>
        </p:txBody>
      </p:sp>
      <p:sp>
        <p:nvSpPr>
          <p:cNvPr id="55300" name="Line 4">
            <a:extLst>
              <a:ext uri="{FF2B5EF4-FFF2-40B4-BE49-F238E27FC236}">
                <a16:creationId xmlns:a16="http://schemas.microsoft.com/office/drawing/2014/main" id="{9872137E-D239-433F-ADEC-0B0BCA8C5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5301" name="Rectangle 5">
            <a:extLst>
              <a:ext uri="{FF2B5EF4-FFF2-40B4-BE49-F238E27FC236}">
                <a16:creationId xmlns:a16="http://schemas.microsoft.com/office/drawing/2014/main" id="{196E9FA8-5758-4407-A19E-4BDFB8E2FAE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55302" name="Object 6">
            <a:hlinkClick r:id="" action="ppaction://ole?verb=0"/>
            <a:extLst>
              <a:ext uri="{FF2B5EF4-FFF2-40B4-BE49-F238E27FC236}">
                <a16:creationId xmlns:a16="http://schemas.microsoft.com/office/drawing/2014/main" id="{67064357-50E3-47B5-9644-94453A1066E2}"/>
              </a:ext>
            </a:extLst>
          </p:cNvPr>
          <p:cNvGraphicFramePr>
            <a:graphicFrameLocks/>
          </p:cNvGraphicFramePr>
          <p:nvPr/>
        </p:nvGraphicFramePr>
        <p:xfrm>
          <a:off x="428625" y="1733550"/>
          <a:ext cx="8332788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3" name="Chart" r:id="rId3" imgW="8877960" imgH="5195160" progId="MSGraph.Chart.8">
                  <p:embed followColorScheme="full"/>
                </p:oleObj>
              </mc:Choice>
              <mc:Fallback>
                <p:oleObj name="Chart" r:id="rId3" imgW="88779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33550"/>
                        <a:ext cx="8332788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Line 2">
            <a:extLst>
              <a:ext uri="{FF2B5EF4-FFF2-40B4-BE49-F238E27FC236}">
                <a16:creationId xmlns:a16="http://schemas.microsoft.com/office/drawing/2014/main" id="{491808B9-650B-4E73-AC36-79956F81D80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953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DB2D947F-6CC6-43C6-9654-5A99F069AB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 Ratios</a:t>
            </a:r>
          </a:p>
        </p:txBody>
      </p:sp>
      <p:sp>
        <p:nvSpPr>
          <p:cNvPr id="56324" name="Rectangle 4">
            <a:extLst>
              <a:ext uri="{FF2B5EF4-FFF2-40B4-BE49-F238E27FC236}">
                <a16:creationId xmlns:a16="http://schemas.microsoft.com/office/drawing/2014/main" id="{04AD0CA9-4404-4347-B8DF-DD337D33E767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352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Return on Investment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Profit after Taxes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56325" name="Line 5">
            <a:extLst>
              <a:ext uri="{FF2B5EF4-FFF2-40B4-BE49-F238E27FC236}">
                <a16:creationId xmlns:a16="http://schemas.microsoft.com/office/drawing/2014/main" id="{2DFBC9DE-6C1A-4954-A22B-4BE3FF77A12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953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26" name="Rectangle 6">
            <a:extLst>
              <a:ext uri="{FF2B5EF4-FFF2-40B4-BE49-F238E27FC236}">
                <a16:creationId xmlns:a16="http://schemas.microsoft.com/office/drawing/2014/main" id="{17B8C4FB-7B35-4EC1-8343-809BAF9EBA73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648200"/>
            <a:ext cx="43434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profitability on the assets of the firm (after all expenses and taxes). </a:t>
            </a:r>
          </a:p>
        </p:txBody>
      </p:sp>
      <p:sp>
        <p:nvSpPr>
          <p:cNvPr id="56327" name="Rectangle 7">
            <a:extLst>
              <a:ext uri="{FF2B5EF4-FFF2-40B4-BE49-F238E27FC236}">
                <a16:creationId xmlns:a16="http://schemas.microsoft.com/office/drawing/2014/main" id="{7D301766-F848-40E1-BB0E-E433ED5E9BF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28" name="Rectangle 8">
            <a:extLst>
              <a:ext uri="{FF2B5EF4-FFF2-40B4-BE49-F238E27FC236}">
                <a16:creationId xmlns:a16="http://schemas.microsoft.com/office/drawing/2014/main" id="{18F45047-4F02-4CCF-B87B-CA97513357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56329" name="Rectangle 9">
            <a:extLst>
              <a:ext uri="{FF2B5EF4-FFF2-40B4-BE49-F238E27FC236}">
                <a16:creationId xmlns:a16="http://schemas.microsoft.com/office/drawing/2014/main" id="{99D33C28-BC94-4416-B740-2F5C4F697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6330" name="Rectangle 10">
            <a:extLst>
              <a:ext uri="{FF2B5EF4-FFF2-40B4-BE49-F238E27FC236}">
                <a16:creationId xmlns:a16="http://schemas.microsoft.com/office/drawing/2014/main" id="{577BDE3E-746F-4569-B884-880948B556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Profitability Ratios</a:t>
            </a:r>
          </a:p>
        </p:txBody>
      </p:sp>
      <p:sp>
        <p:nvSpPr>
          <p:cNvPr id="56331" name="Line 11">
            <a:extLst>
              <a:ext uri="{FF2B5EF4-FFF2-40B4-BE49-F238E27FC236}">
                <a16:creationId xmlns:a16="http://schemas.microsoft.com/office/drawing/2014/main" id="{2ED302AD-04CA-489C-B95E-8A9B9A0040C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2" name="Line 12">
            <a:extLst>
              <a:ext uri="{FF2B5EF4-FFF2-40B4-BE49-F238E27FC236}">
                <a16:creationId xmlns:a16="http://schemas.microsoft.com/office/drawing/2014/main" id="{BA486054-55E0-434E-A72F-2400853F5CE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276600"/>
            <a:ext cx="3657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6333" name="Rectangle 13">
            <a:extLst>
              <a:ext uri="{FF2B5EF4-FFF2-40B4-BE49-F238E27FC236}">
                <a16:creationId xmlns:a16="http://schemas.microsoft.com/office/drawing/2014/main" id="{B73F1B3A-F7DA-4E5B-BA58-777A39E8D3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$91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$2,160</a:t>
            </a:r>
          </a:p>
        </p:txBody>
      </p:sp>
      <p:sp>
        <p:nvSpPr>
          <p:cNvPr id="56334" name="Rectangle 14">
            <a:extLst>
              <a:ext uri="{FF2B5EF4-FFF2-40B4-BE49-F238E27FC236}">
                <a16:creationId xmlns:a16="http://schemas.microsoft.com/office/drawing/2014/main" id="{4A5AE694-3FE2-447D-8F94-871A14AA1FF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118110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.042</a:t>
            </a:r>
          </a:p>
        </p:txBody>
      </p:sp>
      <p:sp>
        <p:nvSpPr>
          <p:cNvPr id="56335" name="Line 15">
            <a:extLst>
              <a:ext uri="{FF2B5EF4-FFF2-40B4-BE49-F238E27FC236}">
                <a16:creationId xmlns:a16="http://schemas.microsoft.com/office/drawing/2014/main" id="{02194AF4-1FAE-4D88-AB8A-7683F6B0316F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>
            <a:extLst>
              <a:ext uri="{FF2B5EF4-FFF2-40B4-BE49-F238E27FC236}">
                <a16:creationId xmlns:a16="http://schemas.microsoft.com/office/drawing/2014/main" id="{0D4AC753-D908-4C7E-9AD3-F50A3FE224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342900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7347" name="Line 3">
            <a:extLst>
              <a:ext uri="{FF2B5EF4-FFF2-40B4-BE49-F238E27FC236}">
                <a16:creationId xmlns:a16="http://schemas.microsoft.com/office/drawing/2014/main" id="{8ADC8F32-25BF-42EB-BC80-B43A64E29E0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48" name="Rectangle 4">
            <a:extLst>
              <a:ext uri="{FF2B5EF4-FFF2-40B4-BE49-F238E27FC236}">
                <a16:creationId xmlns:a16="http://schemas.microsoft.com/office/drawing/2014/main" id="{D2E157FD-8806-4C3A-91B1-BD28108A7C5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				 Ratio Comparisons</a:t>
            </a:r>
          </a:p>
        </p:txBody>
      </p:sp>
      <p:sp>
        <p:nvSpPr>
          <p:cNvPr id="57349" name="Rectangle 5">
            <a:extLst>
              <a:ext uri="{FF2B5EF4-FFF2-40B4-BE49-F238E27FC236}">
                <a16:creationId xmlns:a16="http://schemas.microsoft.com/office/drawing/2014/main" id="{9DC42F0A-71AC-441B-90F2-DF65D54534C0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BW	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4.2%		  9.8%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5.0			  9.1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9.1			10.8</a:t>
            </a:r>
          </a:p>
        </p:txBody>
      </p:sp>
      <p:sp>
        <p:nvSpPr>
          <p:cNvPr id="57350" name="Line 6">
            <a:extLst>
              <a:ext uri="{FF2B5EF4-FFF2-40B4-BE49-F238E27FC236}">
                <a16:creationId xmlns:a16="http://schemas.microsoft.com/office/drawing/2014/main" id="{448CA9BF-1DF9-40DF-A513-9B5CAB2A92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7351" name="Rectangle 7">
            <a:extLst>
              <a:ext uri="{FF2B5EF4-FFF2-40B4-BE49-F238E27FC236}">
                <a16:creationId xmlns:a16="http://schemas.microsoft.com/office/drawing/2014/main" id="{C732F608-1FB8-44D7-AB0C-4E1809CB8E5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57352" name="Rectangle 8">
            <a:extLst>
              <a:ext uri="{FF2B5EF4-FFF2-40B4-BE49-F238E27FC236}">
                <a16:creationId xmlns:a16="http://schemas.microsoft.com/office/drawing/2014/main" id="{B3F9CAA5-FCFC-44EC-BD4D-FE6432B26B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3400" y="1854200"/>
            <a:ext cx="5414963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Return on Investment</a:t>
            </a:r>
          </a:p>
        </p:txBody>
      </p:sp>
      <p:sp>
        <p:nvSpPr>
          <p:cNvPr id="57353" name="Rectangle 9">
            <a:extLst>
              <a:ext uri="{FF2B5EF4-FFF2-40B4-BE49-F238E27FC236}">
                <a16:creationId xmlns:a16="http://schemas.microsoft.com/office/drawing/2014/main" id="{0A3FFEBF-3663-44E8-97E0-7B03797E49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863" y="5686425"/>
            <a:ext cx="74183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 poor Return on Investment.</a:t>
            </a:r>
          </a:p>
        </p:txBody>
      </p:sp>
    </p:spTree>
  </p:cSld>
  <p:clrMapOvr>
    <a:masterClrMapping/>
  </p:clrMapOvr>
  <p:transition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Line 2">
            <a:extLst>
              <a:ext uri="{FF2B5EF4-FFF2-40B4-BE49-F238E27FC236}">
                <a16:creationId xmlns:a16="http://schemas.microsoft.com/office/drawing/2014/main" id="{1D15E2FC-A15C-46B0-BBD2-E22468AF025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C3C216D0-7A28-4F4A-A911-CD830BECCD0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Return on Investment –</a:t>
            </a:r>
            <a:br>
              <a:rPr lang="en-US" sz="4200" b="1"/>
            </a:br>
            <a:r>
              <a:rPr lang="en-US" sz="4200" b="1"/>
              <a:t>Trend Analysis Comparison</a:t>
            </a:r>
          </a:p>
        </p:txBody>
      </p:sp>
      <p:sp>
        <p:nvSpPr>
          <p:cNvPr id="58372" name="Line 4">
            <a:extLst>
              <a:ext uri="{FF2B5EF4-FFF2-40B4-BE49-F238E27FC236}">
                <a16:creationId xmlns:a16="http://schemas.microsoft.com/office/drawing/2014/main" id="{E179A42B-E838-41F5-8536-0FB342D2790B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8373" name="Rectangle 5">
            <a:extLst>
              <a:ext uri="{FF2B5EF4-FFF2-40B4-BE49-F238E27FC236}">
                <a16:creationId xmlns:a16="http://schemas.microsoft.com/office/drawing/2014/main" id="{793B3619-3113-416E-88AA-069AACDB648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58374" name="Object 6">
            <a:hlinkClick r:id="" action="ppaction://ole?verb=0"/>
            <a:extLst>
              <a:ext uri="{FF2B5EF4-FFF2-40B4-BE49-F238E27FC236}">
                <a16:creationId xmlns:a16="http://schemas.microsoft.com/office/drawing/2014/main" id="{8FC7E757-BBA3-426C-BF31-074BA1A61741}"/>
              </a:ext>
            </a:extLst>
          </p:cNvPr>
          <p:cNvGraphicFramePr>
            <a:graphicFrameLocks/>
          </p:cNvGraphicFramePr>
          <p:nvPr/>
        </p:nvGraphicFramePr>
        <p:xfrm>
          <a:off x="428625" y="1733550"/>
          <a:ext cx="8332788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5" name="Chart" r:id="rId3" imgW="8877960" imgH="5195160" progId="MSGraph.Chart.8">
                  <p:embed followColorScheme="full"/>
                </p:oleObj>
              </mc:Choice>
              <mc:Fallback>
                <p:oleObj name="Chart" r:id="rId3" imgW="88779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33550"/>
                        <a:ext cx="8332788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Line 2">
            <a:extLst>
              <a:ext uri="{FF2B5EF4-FFF2-40B4-BE49-F238E27FC236}">
                <a16:creationId xmlns:a16="http://schemas.microsoft.com/office/drawing/2014/main" id="{42920A4A-073A-4D8B-9753-BD92E0C705D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953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114BB57D-66A3-4AB8-B4B4-055EEE461F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73914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 Ratios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49A16F83-E5B9-4823-92C2-B19F3D5E41D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267200" y="1828800"/>
            <a:ext cx="4648200" cy="32766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3200" i="1" u="sng">
                <a:effectLst>
                  <a:outerShdw blurRad="38100" dist="38100" dir="2700000" algn="tl">
                    <a:srgbClr val="C0C0C0"/>
                  </a:outerShdw>
                </a:effectLst>
              </a:rPr>
              <a:t>Return on Equity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Profit after Taxes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Shareholders’ Equity</a:t>
            </a: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endParaRPr lang="en-US" sz="2800"/>
          </a:p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800"/>
              <a:t>For </a:t>
            </a:r>
            <a:r>
              <a:rPr lang="en-US" sz="2800" i="1"/>
              <a:t>Basket Wonders </a:t>
            </a:r>
            <a:r>
              <a:rPr lang="en-US" sz="2800"/>
              <a:t>December 31, 2003</a:t>
            </a:r>
          </a:p>
        </p:txBody>
      </p:sp>
      <p:sp>
        <p:nvSpPr>
          <p:cNvPr id="59397" name="Line 5">
            <a:extLst>
              <a:ext uri="{FF2B5EF4-FFF2-40B4-BE49-F238E27FC236}">
                <a16:creationId xmlns:a16="http://schemas.microsoft.com/office/drawing/2014/main" id="{2BD314A3-81A5-422B-9443-A7046387671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953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DABB216A-3092-4DE9-877C-61CCF7C6D8BA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4648200"/>
            <a:ext cx="4419600" cy="1752600"/>
          </a:xfrm>
        </p:spPr>
        <p:txBody>
          <a:bodyPr/>
          <a:lstStyle/>
          <a:p>
            <a:pPr marL="0" indent="0" algn="ctr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800"/>
              <a:t>Indicates the profitability to the shareholders of the firm (after all expenses and taxes). </a:t>
            </a:r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C27EA4F2-62A3-4B05-93BF-6A7EFB141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" y="1866900"/>
            <a:ext cx="3505200" cy="1524000"/>
          </a:xfrm>
          <a:prstGeom prst="rect">
            <a:avLst/>
          </a:prstGeom>
          <a:solidFill>
            <a:schemeClr val="accent1"/>
          </a:solidFill>
          <a:ln w="76200" cmpd="tri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0" name="Rectangle 8">
            <a:extLst>
              <a:ext uri="{FF2B5EF4-FFF2-40B4-BE49-F238E27FC236}">
                <a16:creationId xmlns:a16="http://schemas.microsoft.com/office/drawing/2014/main" id="{1698E42C-441D-4B70-B120-3999737006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1997075"/>
            <a:ext cx="3444875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Income Statement /</a:t>
            </a:r>
          </a:p>
          <a:p>
            <a:pPr algn="ctr"/>
            <a:r>
              <a:rPr lang="en-US" altLang="en-US" sz="2800"/>
              <a:t>Balance Sheet</a:t>
            </a:r>
          </a:p>
          <a:p>
            <a:pPr algn="ctr"/>
            <a:r>
              <a:rPr lang="en-US" altLang="en-US" sz="2800"/>
              <a:t>Ratios</a:t>
            </a:r>
          </a:p>
        </p:txBody>
      </p:sp>
      <p:sp>
        <p:nvSpPr>
          <p:cNvPr id="59401" name="Rectangle 9">
            <a:extLst>
              <a:ext uri="{FF2B5EF4-FFF2-40B4-BE49-F238E27FC236}">
                <a16:creationId xmlns:a16="http://schemas.microsoft.com/office/drawing/2014/main" id="{19977733-965A-4E4D-A09D-69190352C4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816350"/>
            <a:ext cx="3568700" cy="6731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9402" name="Rectangle 10">
            <a:extLst>
              <a:ext uri="{FF2B5EF4-FFF2-40B4-BE49-F238E27FC236}">
                <a16:creationId xmlns:a16="http://schemas.microsoft.com/office/drawing/2014/main" id="{A91CB26B-1963-4B0B-8C97-3484BBBC63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8788" y="3902075"/>
            <a:ext cx="3425825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2800"/>
              <a:t>Profitability Ratios</a:t>
            </a:r>
          </a:p>
        </p:txBody>
      </p:sp>
      <p:sp>
        <p:nvSpPr>
          <p:cNvPr id="59403" name="Line 11">
            <a:extLst>
              <a:ext uri="{FF2B5EF4-FFF2-40B4-BE49-F238E27FC236}">
                <a16:creationId xmlns:a16="http://schemas.microsoft.com/office/drawing/2014/main" id="{CDA4A5E3-3C5B-42F6-AB56-0BB545EBD24E}"/>
              </a:ext>
            </a:extLst>
          </p:cNvPr>
          <p:cNvSpPr>
            <a:spLocks noChangeShapeType="1"/>
          </p:cNvSpPr>
          <p:nvPr/>
        </p:nvSpPr>
        <p:spPr bwMode="auto">
          <a:xfrm>
            <a:off x="2209800" y="3429000"/>
            <a:ext cx="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4" name="Line 12">
            <a:extLst>
              <a:ext uri="{FF2B5EF4-FFF2-40B4-BE49-F238E27FC236}">
                <a16:creationId xmlns:a16="http://schemas.microsoft.com/office/drawing/2014/main" id="{33E160FC-4443-4B69-ABE8-7B16EF1771FB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3276600"/>
            <a:ext cx="36576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9405" name="Rectangle 13">
            <a:extLst>
              <a:ext uri="{FF2B5EF4-FFF2-40B4-BE49-F238E27FC236}">
                <a16:creationId xmlns:a16="http://schemas.microsoft.com/office/drawing/2014/main" id="{FE16EE81-38ED-4E00-A7D7-899698E1A2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9088" y="5349875"/>
            <a:ext cx="1271587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28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$91</a:t>
            </a:r>
            <a:endParaRPr lang="en-US" sz="2800"/>
          </a:p>
          <a:p>
            <a:pPr algn="ctr">
              <a:defRPr/>
            </a:pPr>
            <a:r>
              <a:rPr lang="en-US" sz="28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$1,139</a:t>
            </a:r>
          </a:p>
        </p:txBody>
      </p:sp>
      <p:sp>
        <p:nvSpPr>
          <p:cNvPr id="59406" name="Rectangle 14">
            <a:extLst>
              <a:ext uri="{FF2B5EF4-FFF2-40B4-BE49-F238E27FC236}">
                <a16:creationId xmlns:a16="http://schemas.microsoft.com/office/drawing/2014/main" id="{731315E2-888F-4A73-AED7-D555E02880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91313" y="5502275"/>
            <a:ext cx="982662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800"/>
              <a:t>= </a:t>
            </a:r>
            <a:r>
              <a:rPr lang="en-US" sz="28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.08</a:t>
            </a:r>
          </a:p>
        </p:txBody>
      </p:sp>
      <p:sp>
        <p:nvSpPr>
          <p:cNvPr id="59407" name="Line 15">
            <a:extLst>
              <a:ext uri="{FF2B5EF4-FFF2-40B4-BE49-F238E27FC236}">
                <a16:creationId xmlns:a16="http://schemas.microsoft.com/office/drawing/2014/main" id="{7E95BDD5-5571-4931-9E4D-DC7C0A2FE6A7}"/>
              </a:ext>
            </a:extLst>
          </p:cNvPr>
          <p:cNvSpPr>
            <a:spLocks noChangeShapeType="1"/>
          </p:cNvSpPr>
          <p:nvPr/>
        </p:nvSpPr>
        <p:spPr bwMode="auto">
          <a:xfrm>
            <a:off x="5486400" y="5791200"/>
            <a:ext cx="1143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2">
            <a:extLst>
              <a:ext uri="{FF2B5EF4-FFF2-40B4-BE49-F238E27FC236}">
                <a16:creationId xmlns:a16="http://schemas.microsoft.com/office/drawing/2014/main" id="{5E4E2A72-A91B-419F-96D7-45909DC05D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6950" y="3435350"/>
            <a:ext cx="7150100" cy="596900"/>
          </a:xfrm>
          <a:prstGeom prst="octagon">
            <a:avLst>
              <a:gd name="adj" fmla="val 29282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0419" name="Line 3">
            <a:extLst>
              <a:ext uri="{FF2B5EF4-FFF2-40B4-BE49-F238E27FC236}">
                <a16:creationId xmlns:a16="http://schemas.microsoft.com/office/drawing/2014/main" id="{A45E2F3C-F110-4B58-BB60-2BF467D9C00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105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0" name="Rectangle 4">
            <a:extLst>
              <a:ext uri="{FF2B5EF4-FFF2-40B4-BE49-F238E27FC236}">
                <a16:creationId xmlns:a16="http://schemas.microsoft.com/office/drawing/2014/main" id="{CD4AB49B-BF83-4A3B-BF60-0ECCDEA7F9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Profitability				 Ratio Comparisons</a:t>
            </a:r>
          </a:p>
        </p:txBody>
      </p:sp>
      <p:sp>
        <p:nvSpPr>
          <p:cNvPr id="60421" name="Rectangle 5">
            <a:extLst>
              <a:ext uri="{FF2B5EF4-FFF2-40B4-BE49-F238E27FC236}">
                <a16:creationId xmlns:a16="http://schemas.microsoft.com/office/drawing/2014/main" id="{FACAEF4A-C953-4BAA-96FF-25B6F62343B2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733800" y="2667000"/>
            <a:ext cx="5105400" cy="3200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</a:pPr>
            <a:r>
              <a:rPr lang="en-US" altLang="en-US" i="1" u="sng"/>
              <a:t> BW 	</a:t>
            </a:r>
            <a:r>
              <a:rPr lang="en-US" altLang="en-US" i="1"/>
              <a:t>    </a:t>
            </a:r>
            <a:r>
              <a:rPr lang="en-US" altLang="en-US" i="1" u="sng"/>
              <a:t>Industry</a:t>
            </a:r>
            <a:endParaRPr lang="en-US" altLang="en-US"/>
          </a:p>
          <a:p>
            <a:pPr marL="0" indent="0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  8.0%		17.9%</a:t>
            </a:r>
            <a:endParaRPr lang="en-US" altLang="en-US">
              <a:solidFill>
                <a:schemeClr val="accent1"/>
              </a:solidFill>
            </a:endParaRP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  9.4			17.2</a:t>
            </a:r>
          </a:p>
          <a:p>
            <a:pPr marL="0" indent="0">
              <a:buFont typeface="Monotype Sorts" pitchFamily="2" charset="2"/>
              <a:buNone/>
            </a:pPr>
            <a:r>
              <a:rPr lang="en-US" altLang="en-US"/>
              <a:t>16.6			20.4</a:t>
            </a:r>
          </a:p>
        </p:txBody>
      </p:sp>
      <p:sp>
        <p:nvSpPr>
          <p:cNvPr id="60422" name="Line 6">
            <a:extLst>
              <a:ext uri="{FF2B5EF4-FFF2-40B4-BE49-F238E27FC236}">
                <a16:creationId xmlns:a16="http://schemas.microsoft.com/office/drawing/2014/main" id="{F39E7D89-F54E-4CE2-8EA6-D694314D9324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105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0423" name="Rectangle 7">
            <a:extLst>
              <a:ext uri="{FF2B5EF4-FFF2-40B4-BE49-F238E27FC236}">
                <a16:creationId xmlns:a16="http://schemas.microsoft.com/office/drawing/2014/main" id="{39CBBCC5-8E75-4114-BF75-DB72F38F19C9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52400" y="2667000"/>
            <a:ext cx="3276600" cy="3048000"/>
          </a:xfrm>
        </p:spPr>
        <p:txBody>
          <a:bodyPr/>
          <a:lstStyle/>
          <a:p>
            <a:pPr marL="0" indent="0" algn="ctr">
              <a:buFont typeface="Monotype Sorts" pitchFamily="2" charset="2"/>
              <a:buNone/>
            </a:pPr>
            <a:r>
              <a:rPr lang="en-US" altLang="en-US" u="sng"/>
              <a:t>Year</a:t>
            </a:r>
            <a:endParaRPr lang="en-US" altLang="en-US"/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>
                <a:solidFill>
                  <a:schemeClr val="tx2"/>
                </a:solidFill>
              </a:rPr>
              <a:t>2003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2002</a:t>
            </a:r>
          </a:p>
          <a:p>
            <a:pPr marL="0" indent="0" algn="ctr">
              <a:buFont typeface="Monotype Sorts" pitchFamily="2" charset="2"/>
              <a:buNone/>
            </a:pPr>
            <a:r>
              <a:rPr lang="en-US" altLang="en-US"/>
              <a:t>2001</a:t>
            </a:r>
          </a:p>
        </p:txBody>
      </p:sp>
      <p:sp>
        <p:nvSpPr>
          <p:cNvPr id="60424" name="Rectangle 8">
            <a:extLst>
              <a:ext uri="{FF2B5EF4-FFF2-40B4-BE49-F238E27FC236}">
                <a16:creationId xmlns:a16="http://schemas.microsoft.com/office/drawing/2014/main" id="{EDAE89E0-059E-4011-B221-9F79A529E2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8550" y="1854200"/>
            <a:ext cx="4283075" cy="7112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ctr">
              <a:defRPr/>
            </a:pPr>
            <a:r>
              <a:rPr lang="en-US" sz="4000">
                <a:solidFill>
                  <a:schemeClr val="hlink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Return on Equity</a:t>
            </a:r>
          </a:p>
        </p:txBody>
      </p:sp>
      <p:sp>
        <p:nvSpPr>
          <p:cNvPr id="60425" name="Rectangle 9">
            <a:extLst>
              <a:ext uri="{FF2B5EF4-FFF2-40B4-BE49-F238E27FC236}">
                <a16:creationId xmlns:a16="http://schemas.microsoft.com/office/drawing/2014/main" id="{BE07835B-7F01-49FF-804E-901A81E87C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1125" y="5686425"/>
            <a:ext cx="6516688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sz="3200"/>
              <a:t>BW has a poor Return on Equity.</a:t>
            </a:r>
          </a:p>
        </p:txBody>
      </p:sp>
    </p:spTree>
  </p:cSld>
  <p:clrMapOvr>
    <a:masterClrMapping/>
  </p:clrMapOvr>
  <p:transition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Line 2">
            <a:extLst>
              <a:ext uri="{FF2B5EF4-FFF2-40B4-BE49-F238E27FC236}">
                <a16:creationId xmlns:a16="http://schemas.microsoft.com/office/drawing/2014/main" id="{4B800C35-9567-455B-A0D8-FDFCB6C18C8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7086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D0CE31E0-3362-4E07-B2E8-DA4AEBA41B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3914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200" b="1"/>
              <a:t>Return on Equity --	</a:t>
            </a:r>
            <a:br>
              <a:rPr lang="en-US" sz="4200" b="1"/>
            </a:br>
            <a:r>
              <a:rPr lang="en-US" sz="4200" b="1"/>
              <a:t>Trend Analysis Comparison</a:t>
            </a:r>
          </a:p>
        </p:txBody>
      </p:sp>
      <p:sp>
        <p:nvSpPr>
          <p:cNvPr id="61444" name="Line 4">
            <a:extLst>
              <a:ext uri="{FF2B5EF4-FFF2-40B4-BE49-F238E27FC236}">
                <a16:creationId xmlns:a16="http://schemas.microsoft.com/office/drawing/2014/main" id="{4CCB69C8-F0F2-4CA1-81A1-8466203D8F0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7086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45" name="Rectangle 5">
            <a:extLst>
              <a:ext uri="{FF2B5EF4-FFF2-40B4-BE49-F238E27FC236}">
                <a16:creationId xmlns:a16="http://schemas.microsoft.com/office/drawing/2014/main" id="{E4BCB837-1CEE-4CB1-B4B9-407A1574E882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1219200" y="1828800"/>
            <a:ext cx="6781800" cy="2286000"/>
          </a:xfrm>
        </p:spPr>
        <p:txBody>
          <a:bodyPr/>
          <a:lstStyle/>
          <a:p>
            <a:pPr marL="0" indent="0">
              <a:spcBef>
                <a:spcPct val="10000"/>
              </a:spcBef>
              <a:spcAft>
                <a:spcPct val="10000"/>
              </a:spcAft>
              <a:buFont typeface="Monotype Sorts" pitchFamily="2" charset="2"/>
              <a:buNone/>
              <a:defRPr/>
            </a:pPr>
            <a:r>
              <a:rPr lang="en-US" sz="3200" i="1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</a:p>
        </p:txBody>
      </p:sp>
      <p:graphicFrame>
        <p:nvGraphicFramePr>
          <p:cNvPr id="61446" name="Object 6">
            <a:hlinkClick r:id="" action="ppaction://ole?verb=0"/>
            <a:extLst>
              <a:ext uri="{FF2B5EF4-FFF2-40B4-BE49-F238E27FC236}">
                <a16:creationId xmlns:a16="http://schemas.microsoft.com/office/drawing/2014/main" id="{AD9F66E1-906A-4ACF-9BF6-76204B359317}"/>
              </a:ext>
            </a:extLst>
          </p:cNvPr>
          <p:cNvGraphicFramePr>
            <a:graphicFrameLocks/>
          </p:cNvGraphicFramePr>
          <p:nvPr/>
        </p:nvGraphicFramePr>
        <p:xfrm>
          <a:off x="428625" y="1733550"/>
          <a:ext cx="8332788" cy="489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7" name="Chart" r:id="rId3" imgW="8877960" imgH="5195160" progId="MSGraph.Chart.8">
                  <p:embed followColorScheme="full"/>
                </p:oleObj>
              </mc:Choice>
              <mc:Fallback>
                <p:oleObj name="Chart" r:id="rId3" imgW="8877960" imgH="5195160" progId="MSGraph.Chart.8">
                  <p:embed followColorScheme="full"/>
                  <p:pic>
                    <p:nvPicPr>
                      <p:cNvPr id="0" name="Object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8625" y="1733550"/>
                        <a:ext cx="8332788" cy="4895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7149660-52DD-499E-8E40-B46CF22850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25750" y="3206750"/>
            <a:ext cx="9779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74E31544-A968-437A-BEE0-E42C531CFF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8350" y="1987550"/>
            <a:ext cx="29591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2468" name="Line 4">
            <a:extLst>
              <a:ext uri="{FF2B5EF4-FFF2-40B4-BE49-F238E27FC236}">
                <a16:creationId xmlns:a16="http://schemas.microsoft.com/office/drawing/2014/main" id="{205B11BB-024A-4BAB-8550-630D92DE372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C4BE8415-DA7F-424A-89C0-0962C95B4E0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Return on Investment and the Du Pont Approach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F21A5056-C851-4C8D-9982-12E2AB77A138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4343400"/>
            <a:ext cx="8686800" cy="1676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ROI</a:t>
            </a:r>
            <a:r>
              <a:rPr lang="en-US" baseline="-25000"/>
              <a:t>2003</a:t>
            </a:r>
            <a:r>
              <a:rPr lang="en-US"/>
              <a:t>     </a:t>
            </a:r>
            <a:r>
              <a:rPr lang="en-US" baseline="30000"/>
              <a:t> </a:t>
            </a:r>
            <a:r>
              <a:rPr lang="en-US"/>
              <a:t>= </a:t>
            </a:r>
            <a:r>
              <a:rPr lang="en-US">
                <a:solidFill>
                  <a:srgbClr val="42B200"/>
                </a:solidFill>
              </a:rPr>
              <a:t>.041 </a:t>
            </a:r>
            <a:r>
              <a:rPr lang="en-US"/>
              <a:t>x </a:t>
            </a:r>
            <a:r>
              <a:rPr lang="en-US">
                <a:solidFill>
                  <a:schemeClr val="tx2"/>
                </a:solidFill>
              </a:rPr>
              <a:t>1.02</a:t>
            </a:r>
            <a:r>
              <a:rPr lang="en-US"/>
              <a:t> =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.042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or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4.2%</a:t>
            </a:r>
            <a:endParaRPr lang="en-US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ROI</a:t>
            </a:r>
            <a:r>
              <a:rPr lang="en-US" baseline="-25000"/>
              <a:t>Industry </a:t>
            </a:r>
            <a:r>
              <a:rPr lang="en-US"/>
              <a:t> = </a:t>
            </a:r>
            <a:r>
              <a:rPr lang="en-US">
                <a:solidFill>
                  <a:srgbClr val="42B200"/>
                </a:solidFill>
              </a:rPr>
              <a:t>.082 </a:t>
            </a:r>
            <a:r>
              <a:rPr lang="en-US"/>
              <a:t>x </a:t>
            </a:r>
            <a:r>
              <a:rPr lang="en-US">
                <a:solidFill>
                  <a:schemeClr val="tx2"/>
                </a:solidFill>
              </a:rPr>
              <a:t>1.17</a:t>
            </a:r>
            <a:r>
              <a:rPr lang="en-US"/>
              <a:t> =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.098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/>
              <a:t>or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9.8%</a:t>
            </a:r>
          </a:p>
        </p:txBody>
      </p:sp>
      <p:sp>
        <p:nvSpPr>
          <p:cNvPr id="62471" name="Line 7">
            <a:extLst>
              <a:ext uri="{FF2B5EF4-FFF2-40B4-BE49-F238E27FC236}">
                <a16:creationId xmlns:a16="http://schemas.microsoft.com/office/drawing/2014/main" id="{DDF7FDEE-E397-41B0-8F5C-42E4599FBCA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2472" name="Rectangle 8">
            <a:extLst>
              <a:ext uri="{FF2B5EF4-FFF2-40B4-BE49-F238E27FC236}">
                <a16:creationId xmlns:a16="http://schemas.microsoft.com/office/drawing/2014/main" id="{BE642623-5B3F-4CC0-85E3-6E2CE331FD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62263" y="3171825"/>
            <a:ext cx="5310187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ROI </a:t>
            </a:r>
            <a:r>
              <a:rPr lang="en-US" sz="3200">
                <a:solidFill>
                  <a:srgbClr val="A7515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</a:rPr>
              <a:t>Net profit margin </a:t>
            </a:r>
            <a:r>
              <a:rPr lang="en-US" sz="3200"/>
              <a:t>X</a:t>
            </a:r>
          </a:p>
          <a:p>
            <a:pPr>
              <a:defRPr/>
            </a:pPr>
            <a:r>
              <a:rPr lang="en-US" sz="3200"/>
              <a:t>	   </a:t>
            </a:r>
            <a:r>
              <a:rPr lang="en-US" sz="3200">
                <a:solidFill>
                  <a:schemeClr val="tx2"/>
                </a:solidFill>
              </a:rPr>
              <a:t>Total asset turnover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BA7B89EE-AF38-4851-A299-01ACE37A00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713" y="1952625"/>
            <a:ext cx="736600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Earning Power </a:t>
            </a:r>
            <a:r>
              <a:rPr lang="en-US" sz="3200">
                <a:solidFill>
                  <a:schemeClr val="hlink"/>
                </a:solidFill>
              </a:rPr>
              <a:t> 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</a:rPr>
              <a:t>Sales profitability </a:t>
            </a:r>
            <a:r>
              <a:rPr lang="en-US" sz="3200"/>
              <a:t>X</a:t>
            </a:r>
          </a:p>
          <a:p>
            <a:pPr>
              <a:defRPr/>
            </a:pPr>
            <a:r>
              <a:rPr lang="en-US" sz="3200"/>
              <a:t>			      </a:t>
            </a:r>
            <a:r>
              <a:rPr lang="en-US" sz="3200">
                <a:solidFill>
                  <a:schemeClr val="tx2"/>
                </a:solidFill>
              </a:rPr>
              <a:t>Asset efficiency</a:t>
            </a:r>
          </a:p>
        </p:txBody>
      </p:sp>
    </p:spTree>
  </p:cSld>
  <p:clrMapOvr>
    <a:masterClrMapping/>
  </p:clrMapOvr>
  <p:transition/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>
            <a:extLst>
              <a:ext uri="{FF2B5EF4-FFF2-40B4-BE49-F238E27FC236}">
                <a16:creationId xmlns:a16="http://schemas.microsoft.com/office/drawing/2014/main" id="{A5ECD457-8620-464E-8CF4-6EE29CF02E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3587750"/>
            <a:ext cx="8140700" cy="9779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1" name="Rectangle 3">
            <a:extLst>
              <a:ext uri="{FF2B5EF4-FFF2-40B4-BE49-F238E27FC236}">
                <a16:creationId xmlns:a16="http://schemas.microsoft.com/office/drawing/2014/main" id="{AC037079-0F09-480C-8F93-9479C03C32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987550"/>
            <a:ext cx="3492500" cy="5207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3492" name="Line 4">
            <a:extLst>
              <a:ext uri="{FF2B5EF4-FFF2-40B4-BE49-F238E27FC236}">
                <a16:creationId xmlns:a16="http://schemas.microsoft.com/office/drawing/2014/main" id="{8066EBEE-2BB1-4A79-99E2-274F88305792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58674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3" name="Rectangle 5">
            <a:extLst>
              <a:ext uri="{FF2B5EF4-FFF2-40B4-BE49-F238E27FC236}">
                <a16:creationId xmlns:a16="http://schemas.microsoft.com/office/drawing/2014/main" id="{C2B19BBD-2DB3-4178-A4D9-5F60C37F3B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228600"/>
            <a:ext cx="7391400" cy="15240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Return on Equity and </a:t>
            </a:r>
            <a:br>
              <a:rPr lang="en-US" b="1"/>
            </a:br>
            <a:r>
              <a:rPr lang="en-US" b="1"/>
              <a:t>the Du Pont Approach</a:t>
            </a:r>
          </a:p>
        </p:txBody>
      </p:sp>
      <p:sp>
        <p:nvSpPr>
          <p:cNvPr id="63494" name="Rectangle 6">
            <a:extLst>
              <a:ext uri="{FF2B5EF4-FFF2-40B4-BE49-F238E27FC236}">
                <a16:creationId xmlns:a16="http://schemas.microsoft.com/office/drawing/2014/main" id="{B6ABBF4F-88B8-40A2-885B-35724B7B83E5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4800600"/>
            <a:ext cx="8686800" cy="1676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ROE</a:t>
            </a:r>
            <a:r>
              <a:rPr lang="en-US" baseline="-25000"/>
              <a:t>2003 </a:t>
            </a:r>
            <a:r>
              <a:rPr lang="en-US"/>
              <a:t>     = </a:t>
            </a:r>
            <a:r>
              <a:rPr lang="en-US">
                <a:solidFill>
                  <a:srgbClr val="014A01"/>
                </a:solidFill>
              </a:rPr>
              <a:t>.041</a:t>
            </a:r>
            <a:r>
              <a:rPr lang="en-US"/>
              <a:t> x </a:t>
            </a:r>
            <a:r>
              <a:rPr lang="en-US">
                <a:solidFill>
                  <a:schemeClr val="tx2"/>
                </a:solidFill>
              </a:rPr>
              <a:t>1.02</a:t>
            </a:r>
            <a:r>
              <a:rPr lang="en-US"/>
              <a:t> x </a:t>
            </a:r>
            <a:r>
              <a:rPr lang="en-US">
                <a:solidFill>
                  <a:srgbClr val="380069"/>
                </a:solidFill>
              </a:rPr>
              <a:t>1.90</a:t>
            </a:r>
            <a:r>
              <a:rPr lang="en-US"/>
              <a:t> =</a:t>
            </a:r>
            <a:r>
              <a:rPr lang="en-US">
                <a:solidFill>
                  <a:schemeClr val="hlink"/>
                </a:solidFill>
              </a:rPr>
              <a:t> 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.080</a:t>
            </a:r>
            <a:endParaRPr lang="en-US">
              <a:solidFill>
                <a:srgbClr val="A7515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0" indent="0">
              <a:buFont typeface="Monotype Sorts" pitchFamily="2" charset="2"/>
              <a:buNone/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ROE</a:t>
            </a:r>
            <a:r>
              <a:rPr lang="en-US" baseline="-25000"/>
              <a:t>Industry </a:t>
            </a:r>
            <a:r>
              <a:rPr lang="en-US"/>
              <a:t> = </a:t>
            </a:r>
            <a:r>
              <a:rPr lang="en-US">
                <a:solidFill>
                  <a:srgbClr val="014A01"/>
                </a:solidFill>
              </a:rPr>
              <a:t>.082</a:t>
            </a:r>
            <a:r>
              <a:rPr lang="en-US"/>
              <a:t> x </a:t>
            </a:r>
            <a:r>
              <a:rPr lang="en-US">
                <a:solidFill>
                  <a:schemeClr val="tx2"/>
                </a:solidFill>
              </a:rPr>
              <a:t>1.17</a:t>
            </a:r>
            <a:r>
              <a:rPr lang="en-US"/>
              <a:t> x </a:t>
            </a:r>
            <a:r>
              <a:rPr lang="en-US">
                <a:solidFill>
                  <a:srgbClr val="380069"/>
                </a:solidFill>
              </a:rPr>
              <a:t>1.88</a:t>
            </a:r>
            <a:r>
              <a:rPr lang="en-US"/>
              <a:t> = </a:t>
            </a:r>
            <a:r>
              <a:rPr lang="en-US">
                <a:solidFill>
                  <a:schemeClr val="hlink"/>
                </a:solidFill>
              </a:rPr>
              <a:t>.</a:t>
            </a: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179</a:t>
            </a:r>
          </a:p>
        </p:txBody>
      </p:sp>
      <p:sp>
        <p:nvSpPr>
          <p:cNvPr id="63495" name="Line 7">
            <a:extLst>
              <a:ext uri="{FF2B5EF4-FFF2-40B4-BE49-F238E27FC236}">
                <a16:creationId xmlns:a16="http://schemas.microsoft.com/office/drawing/2014/main" id="{E014B640-19EC-416A-A498-CCD0DB0A02E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58674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3496" name="Rectangle 8">
            <a:extLst>
              <a:ext uri="{FF2B5EF4-FFF2-40B4-BE49-F238E27FC236}">
                <a16:creationId xmlns:a16="http://schemas.microsoft.com/office/drawing/2014/main" id="{685E29E9-4A09-48F7-92B2-4253F18FC1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988" y="1952625"/>
            <a:ext cx="8531225" cy="1550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Return On Equity  </a:t>
            </a:r>
            <a:r>
              <a:rPr lang="en-US" sz="3200"/>
              <a:t>= </a:t>
            </a:r>
            <a:r>
              <a:rPr lang="en-US" sz="3200">
                <a:solidFill>
                  <a:srgbClr val="42B200"/>
                </a:solidFill>
              </a:rPr>
              <a:t>Net profit margin </a:t>
            </a:r>
            <a:r>
              <a:rPr lang="en-US" sz="3200"/>
              <a:t>X</a:t>
            </a:r>
          </a:p>
          <a:p>
            <a:pPr>
              <a:defRPr/>
            </a:pPr>
            <a:r>
              <a:rPr lang="en-US" sz="3200"/>
              <a:t>	   			  </a:t>
            </a:r>
            <a:r>
              <a:rPr lang="en-US" sz="3200">
                <a:solidFill>
                  <a:schemeClr val="tx2"/>
                </a:solidFill>
              </a:rPr>
              <a:t>Total asset turnover</a:t>
            </a:r>
            <a:r>
              <a:rPr lang="en-US" sz="3200"/>
              <a:t> X</a:t>
            </a:r>
          </a:p>
          <a:p>
            <a:pPr>
              <a:defRPr/>
            </a:pPr>
            <a:r>
              <a:rPr lang="en-US" sz="3200">
                <a:solidFill>
                  <a:schemeClr val="tx2"/>
                </a:solidFill>
              </a:rPr>
              <a:t>				  </a:t>
            </a:r>
            <a:r>
              <a:rPr lang="en-US" sz="3200">
                <a:solidFill>
                  <a:srgbClr val="380069"/>
                </a:solidFill>
              </a:rPr>
              <a:t>Equity Multiplier</a:t>
            </a:r>
          </a:p>
        </p:txBody>
      </p:sp>
      <p:sp>
        <p:nvSpPr>
          <p:cNvPr id="63497" name="Rectangle 9">
            <a:extLst>
              <a:ext uri="{FF2B5EF4-FFF2-40B4-BE49-F238E27FC236}">
                <a16:creationId xmlns:a16="http://schemas.microsoft.com/office/drawing/2014/main" id="{60A883ED-BF11-4019-8856-747C309B53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913" y="3781425"/>
            <a:ext cx="3800475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32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Equity Multiplier </a:t>
            </a:r>
            <a:r>
              <a:rPr lang="en-US" sz="3200"/>
              <a:t>= </a:t>
            </a:r>
          </a:p>
        </p:txBody>
      </p:sp>
      <p:sp>
        <p:nvSpPr>
          <p:cNvPr id="63498" name="Rectangle 10">
            <a:extLst>
              <a:ext uri="{FF2B5EF4-FFF2-40B4-BE49-F238E27FC236}">
                <a16:creationId xmlns:a16="http://schemas.microsoft.com/office/drawing/2014/main" id="{E4E02731-6C4A-4998-A262-D6E2C3063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1113" y="3552825"/>
            <a:ext cx="25923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Total Assets</a:t>
            </a:r>
          </a:p>
        </p:txBody>
      </p:sp>
      <p:sp>
        <p:nvSpPr>
          <p:cNvPr id="63499" name="Rectangle 11">
            <a:extLst>
              <a:ext uri="{FF2B5EF4-FFF2-40B4-BE49-F238E27FC236}">
                <a16:creationId xmlns:a16="http://schemas.microsoft.com/office/drawing/2014/main" id="{ED151E1A-E832-4D3D-B309-D31D9C444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52913" y="4010025"/>
            <a:ext cx="4240212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3200"/>
              <a:t>Shareholders’ Equity</a:t>
            </a:r>
          </a:p>
        </p:txBody>
      </p:sp>
      <p:sp>
        <p:nvSpPr>
          <p:cNvPr id="63500" name="Line 12">
            <a:extLst>
              <a:ext uri="{FF2B5EF4-FFF2-40B4-BE49-F238E27FC236}">
                <a16:creationId xmlns:a16="http://schemas.microsoft.com/office/drawing/2014/main" id="{3D67140F-3D67-4496-B305-59A6A739EEAE}"/>
              </a:ext>
            </a:extLst>
          </p:cNvPr>
          <p:cNvSpPr>
            <a:spLocks noChangeShapeType="1"/>
          </p:cNvSpPr>
          <p:nvPr/>
        </p:nvSpPr>
        <p:spPr bwMode="auto">
          <a:xfrm>
            <a:off x="4343400" y="4038600"/>
            <a:ext cx="40386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Line 2">
            <a:extLst>
              <a:ext uri="{FF2B5EF4-FFF2-40B4-BE49-F238E27FC236}">
                <a16:creationId xmlns:a16="http://schemas.microsoft.com/office/drawing/2014/main" id="{3A429BA4-A6CA-4DC9-B186-106AE97ECDD6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E17E0124-AE34-4953-A94E-B44B30F1CC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Summary of the Profitability Trend Analyses</a:t>
            </a:r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D19EAD77-7249-443B-A639-5D9945163703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752600"/>
            <a:ext cx="8763000" cy="4876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>
              <a:defRPr/>
            </a:pPr>
            <a:r>
              <a:rPr lang="en-US" sz="3200"/>
              <a:t>The profitability ratios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BW</a:t>
            </a:r>
            <a:r>
              <a:rPr lang="en-US" sz="3200"/>
              <a:t> have </a:t>
            </a:r>
            <a:r>
              <a:rPr lang="en-US" sz="3200" i="1"/>
              <a:t>ALL</a:t>
            </a:r>
            <a:r>
              <a:rPr lang="en-US" sz="3200"/>
              <a:t> been falling since 2001.  Each has been below the </a:t>
            </a:r>
            <a:r>
              <a:rPr lang="en-US" sz="32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industry</a:t>
            </a:r>
            <a:r>
              <a:rPr lang="en-US" sz="3200"/>
              <a:t> averages for the past three years.</a:t>
            </a:r>
          </a:p>
          <a:p>
            <a:pPr marL="457200" indent="-457200">
              <a:defRPr/>
            </a:pPr>
            <a:r>
              <a:rPr lang="en-US" sz="3200"/>
              <a:t>This indicates that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COGS</a:t>
            </a: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/>
              <a:t>and</a:t>
            </a:r>
            <a:r>
              <a:rPr lang="en-US" sz="32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32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administrative costs</a:t>
            </a:r>
            <a:r>
              <a:rPr lang="en-US" sz="3200">
                <a:solidFill>
                  <a:srgbClr val="42B200"/>
                </a:solidFill>
              </a:rPr>
              <a:t> </a:t>
            </a:r>
            <a:r>
              <a:rPr lang="en-US" sz="3200"/>
              <a:t>may both be too high and a potential problem for </a:t>
            </a:r>
            <a:r>
              <a:rPr lang="en-US" sz="3200" i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BW</a:t>
            </a:r>
            <a:r>
              <a:rPr lang="en-US" sz="3200"/>
              <a:t>.</a:t>
            </a:r>
          </a:p>
          <a:p>
            <a:pPr marL="457200" indent="-457200">
              <a:defRPr/>
            </a:pPr>
            <a:r>
              <a:rPr lang="en-US" sz="3200"/>
              <a:t>Note, this result is consistent with the low interest coverage ratio.</a:t>
            </a:r>
          </a:p>
        </p:txBody>
      </p:sp>
      <p:sp>
        <p:nvSpPr>
          <p:cNvPr id="64517" name="Line 5">
            <a:extLst>
              <a:ext uri="{FF2B5EF4-FFF2-40B4-BE49-F238E27FC236}">
                <a16:creationId xmlns:a16="http://schemas.microsoft.com/office/drawing/2014/main" id="{2049FB92-B8DB-4FEA-9546-88E52E4CAE9E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45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45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45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16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Line 2">
            <a:extLst>
              <a:ext uri="{FF2B5EF4-FFF2-40B4-BE49-F238E27FC236}">
                <a16:creationId xmlns:a16="http://schemas.microsoft.com/office/drawing/2014/main" id="{61FEFA0C-CA85-424D-8EAA-E92D0B3E7F6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0232B8DD-14F9-4CB8-9023-578FF934496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Balance Sheet (Asset Side)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5CB9B6F5-33B8-4C4C-8189-8F6E56CC936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2209800"/>
            <a:ext cx="40386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a.  How the firm stands on a specific date.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b.  What BW owned.	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c.  Amounts owed by customers.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d.  Future expense items already paid.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e.  Cash/likely convertible to cash within 1 year.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f.  Original amount paid.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g.  Acc. deductions for wear and tear. </a:t>
            </a:r>
          </a:p>
        </p:txBody>
      </p:sp>
      <p:sp>
        <p:nvSpPr>
          <p:cNvPr id="10245" name="Line 5">
            <a:extLst>
              <a:ext uri="{FF2B5EF4-FFF2-40B4-BE49-F238E27FC236}">
                <a16:creationId xmlns:a16="http://schemas.microsoft.com/office/drawing/2014/main" id="{CEB5683B-0844-40AB-8612-B54604979E9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14D2053D-AEBB-42E3-8D3D-C96813D117AE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209800"/>
            <a:ext cx="4572000" cy="4495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2400"/>
              <a:t>Cash and C.E. 	       $     90 Acct. Rec.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/>
              <a:t>		 	 394 Inventories			 696 Prepaid Exp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/>
              <a:t>	    	     5  Accum Tax Prepay	</a:t>
            </a:r>
            <a:r>
              <a:rPr lang="en-US" sz="2400" baseline="30000"/>
              <a:t> </a:t>
            </a:r>
            <a:r>
              <a:rPr lang="en-US" sz="2400"/>
              <a:t>        </a:t>
            </a:r>
            <a:r>
              <a:rPr lang="en-US" sz="2400" u="sng"/>
              <a:t>     10</a:t>
            </a:r>
            <a:r>
              <a:rPr lang="en-US" sz="2400"/>
              <a:t>                   </a:t>
            </a:r>
            <a:r>
              <a:rPr lang="en-US" sz="2400">
                <a:solidFill>
                  <a:srgbClr val="014A01"/>
                </a:solidFill>
              </a:rPr>
              <a:t>                                         	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Assets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$1,195 </a:t>
            </a:r>
            <a:r>
              <a:rPr lang="en-US" sz="2400"/>
              <a:t>Fixed Assets (@Cost)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400"/>
              <a:t>    1030 Less: Acc. Depr.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2400"/>
              <a:t>	          (329) </a:t>
            </a:r>
            <a:r>
              <a:rPr lang="en-US" sz="2400">
                <a:solidFill>
                  <a:srgbClr val="014A01"/>
                </a:solidFill>
              </a:rPr>
              <a:t>	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Net Fix. Assets</a:t>
            </a:r>
            <a:r>
              <a:rPr lang="en-US" sz="2400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$   701 </a:t>
            </a:r>
            <a:r>
              <a:rPr lang="en-US" sz="2400">
                <a:solidFill>
                  <a:srgbClr val="42B200"/>
                </a:solidFill>
              </a:rPr>
              <a:t>Investment, LT		  </a:t>
            </a:r>
            <a:r>
              <a:rPr lang="en-US" sz="2400" baseline="30000">
                <a:solidFill>
                  <a:srgbClr val="42B200"/>
                </a:solidFill>
              </a:rPr>
              <a:t> </a:t>
            </a:r>
            <a:r>
              <a:rPr lang="en-US" sz="2400">
                <a:solidFill>
                  <a:srgbClr val="42B200"/>
                </a:solidFill>
              </a:rPr>
              <a:t>50 Other Assets, LT	         </a:t>
            </a:r>
            <a:r>
              <a:rPr lang="en-US" sz="2400" u="sng">
                <a:solidFill>
                  <a:srgbClr val="42B200"/>
                </a:solidFill>
              </a:rPr>
              <a:t>   223</a:t>
            </a:r>
            <a:r>
              <a:rPr lang="en-US" sz="2400">
                <a:solidFill>
                  <a:srgbClr val="42B200"/>
                </a:solidFill>
              </a:rPr>
              <a:t> </a:t>
            </a:r>
            <a:r>
              <a:rPr lang="en-US" sz="2400"/>
              <a:t>	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Assets	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$2,169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A11FB12A-44EA-47E8-AF6F-9C20B7DEF8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1738313"/>
            <a:ext cx="8678862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Basket Wonders Balance Sheet (thousands) Dec. 31, 2003</a:t>
            </a:r>
            <a:r>
              <a:rPr lang="en-US" baseline="30000"/>
              <a:t>a</a:t>
            </a:r>
          </a:p>
        </p:txBody>
      </p:sp>
      <p:sp>
        <p:nvSpPr>
          <p:cNvPr id="10248" name="Line 8">
            <a:extLst>
              <a:ext uri="{FF2B5EF4-FFF2-40B4-BE49-F238E27FC236}">
                <a16:creationId xmlns:a16="http://schemas.microsoft.com/office/drawing/2014/main" id="{D5B1CAA1-DCB6-45FF-8A74-CEA8CE0D593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209800"/>
            <a:ext cx="853440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49" name="Line 9">
            <a:extLst>
              <a:ext uri="{FF2B5EF4-FFF2-40B4-BE49-F238E27FC236}">
                <a16:creationId xmlns:a16="http://schemas.microsoft.com/office/drawing/2014/main" id="{205B8C52-13D3-4ECA-99C8-A2FE2FA3C98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449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0" name="Line 10">
            <a:extLst>
              <a:ext uri="{FF2B5EF4-FFF2-40B4-BE49-F238E27FC236}">
                <a16:creationId xmlns:a16="http://schemas.microsoft.com/office/drawing/2014/main" id="{1D54C280-121B-41C6-8044-19D5C158FA6E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5181600"/>
            <a:ext cx="762000" cy="0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51" name="Line 11">
            <a:extLst>
              <a:ext uri="{FF2B5EF4-FFF2-40B4-BE49-F238E27FC236}">
                <a16:creationId xmlns:a16="http://schemas.microsoft.com/office/drawing/2014/main" id="{D0266D2C-FE5D-4576-A5EA-B25F0D1F30C9}"/>
              </a:ext>
            </a:extLst>
          </p:cNvPr>
          <p:cNvSpPr>
            <a:spLocks noChangeShapeType="1"/>
          </p:cNvSpPr>
          <p:nvPr/>
        </p:nvSpPr>
        <p:spPr bwMode="auto">
          <a:xfrm>
            <a:off x="3962400" y="6629400"/>
            <a:ext cx="7620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2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2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2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2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2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2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>
            <a:extLst>
              <a:ext uri="{FF2B5EF4-FFF2-40B4-BE49-F238E27FC236}">
                <a16:creationId xmlns:a16="http://schemas.microsoft.com/office/drawing/2014/main" id="{820EDBC1-C1C0-4850-91D5-B25F1C57FED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781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D4B9FA58-B17E-41AD-B02C-2A202358C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73914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sz="4000" b="1"/>
              <a:t>Summary of Ratio Analyses</a:t>
            </a:r>
          </a:p>
        </p:txBody>
      </p:sp>
      <p:sp>
        <p:nvSpPr>
          <p:cNvPr id="65540" name="Rectangle 4">
            <a:extLst>
              <a:ext uri="{FF2B5EF4-FFF2-40B4-BE49-F238E27FC236}">
                <a16:creationId xmlns:a16="http://schemas.microsoft.com/office/drawing/2014/main" id="{4BBDAEAD-5A5F-4745-98FC-A83EB5565D6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981200"/>
            <a:ext cx="7315200" cy="42672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/>
            <a:r>
              <a:rPr lang="en-US" altLang="en-US" sz="3200"/>
              <a:t>Inventories are too high.</a:t>
            </a:r>
          </a:p>
          <a:p>
            <a:pPr marL="457200" indent="-457200"/>
            <a:r>
              <a:rPr lang="en-US" altLang="en-US" sz="3200"/>
              <a:t>May be paying off creditors (accounts payable) too soon.</a:t>
            </a:r>
          </a:p>
          <a:p>
            <a:pPr marL="457200" indent="-457200"/>
            <a:r>
              <a:rPr lang="en-US" altLang="en-US" sz="3200"/>
              <a:t>COGS may be too high.</a:t>
            </a:r>
          </a:p>
          <a:p>
            <a:pPr marL="457200" indent="-457200"/>
            <a:r>
              <a:rPr lang="en-US" altLang="en-US" sz="3200"/>
              <a:t>Selling, general, and administrative costs may be too high.</a:t>
            </a:r>
          </a:p>
        </p:txBody>
      </p:sp>
      <p:sp>
        <p:nvSpPr>
          <p:cNvPr id="65541" name="Line 5">
            <a:extLst>
              <a:ext uri="{FF2B5EF4-FFF2-40B4-BE49-F238E27FC236}">
                <a16:creationId xmlns:a16="http://schemas.microsoft.com/office/drawing/2014/main" id="{079E4864-F0CB-4ACA-B77E-092565C47082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781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55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55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build="p" autoUpdateAnimBg="0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>
            <a:extLst>
              <a:ext uri="{FF2B5EF4-FFF2-40B4-BE49-F238E27FC236}">
                <a16:creationId xmlns:a16="http://schemas.microsoft.com/office/drawing/2014/main" id="{ABE107C5-36F5-41A5-A244-296B0D6FD7B1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6563" name="Rectangle 3">
            <a:extLst>
              <a:ext uri="{FF2B5EF4-FFF2-40B4-BE49-F238E27FC236}">
                <a16:creationId xmlns:a16="http://schemas.microsoft.com/office/drawing/2014/main" id="{699AB4F0-987C-4A55-9888-3573747D72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457200"/>
            <a:ext cx="6553200" cy="12954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Common-size Analysis</a:t>
            </a:r>
          </a:p>
        </p:txBody>
      </p:sp>
      <p:sp>
        <p:nvSpPr>
          <p:cNvPr id="66564" name="Rectangle 4">
            <a:extLst>
              <a:ext uri="{FF2B5EF4-FFF2-40B4-BE49-F238E27FC236}">
                <a16:creationId xmlns:a16="http://schemas.microsoft.com/office/drawing/2014/main" id="{C1D4F5B0-322D-4268-869A-8EF1962C00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81200"/>
            <a:ext cx="77724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57200" indent="-457200" algn="ctr">
              <a:buFont typeface="Monotype Sorts" pitchFamily="2" charset="2"/>
              <a:buNone/>
            </a:pPr>
            <a:r>
              <a:rPr lang="en-US" altLang="en-US"/>
              <a:t>An analysis of </a:t>
            </a:r>
            <a:r>
              <a:rPr lang="en-US" altLang="en-US" i="1"/>
              <a:t>percentage</a:t>
            </a:r>
            <a:r>
              <a:rPr lang="en-US" altLang="en-US"/>
              <a:t> financial statements where all balance sheet items are divided by </a:t>
            </a:r>
            <a:r>
              <a:rPr lang="en-US" altLang="en-US" i="1"/>
              <a:t>total assets</a:t>
            </a:r>
            <a:r>
              <a:rPr lang="en-US" altLang="en-US"/>
              <a:t> and all income statement items are divided by </a:t>
            </a:r>
            <a:r>
              <a:rPr lang="en-US" altLang="en-US" i="1"/>
              <a:t>net sales</a:t>
            </a:r>
            <a:r>
              <a:rPr lang="en-US" altLang="en-US"/>
              <a:t> or </a:t>
            </a:r>
            <a:r>
              <a:rPr lang="en-US" altLang="en-US" i="1"/>
              <a:t>revenues</a:t>
            </a:r>
            <a:r>
              <a:rPr lang="en-US" altLang="en-US"/>
              <a:t>.</a:t>
            </a:r>
          </a:p>
        </p:txBody>
      </p:sp>
      <p:sp>
        <p:nvSpPr>
          <p:cNvPr id="66565" name="Line 5">
            <a:extLst>
              <a:ext uri="{FF2B5EF4-FFF2-40B4-BE49-F238E27FC236}">
                <a16:creationId xmlns:a16="http://schemas.microsoft.com/office/drawing/2014/main" id="{C55C0D9F-545F-4BDF-9590-8E2BD6F6E9B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Line 2">
            <a:extLst>
              <a:ext uri="{FF2B5EF4-FFF2-40B4-BE49-F238E27FC236}">
                <a16:creationId xmlns:a16="http://schemas.microsoft.com/office/drawing/2014/main" id="{2EDD568D-06DA-432B-A8F8-C062A9086D19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7587" name="Rectangle 3">
            <a:extLst>
              <a:ext uri="{FF2B5EF4-FFF2-40B4-BE49-F238E27FC236}">
                <a16:creationId xmlns:a16="http://schemas.microsoft.com/office/drawing/2014/main" id="{DE28D228-672D-45B8-904A-A181458571F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Common Size Balance Sheets</a:t>
            </a:r>
          </a:p>
        </p:txBody>
      </p:sp>
      <p:graphicFrame>
        <p:nvGraphicFramePr>
          <p:cNvPr id="6758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2D4641E5-AEF9-4F5A-9015-D864D17D2F0A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895475"/>
          <a:ext cx="8229600" cy="493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90" name="Document" r:id="rId3" imgW="8229499" imgH="4934040" progId="Word.Document.8">
                  <p:embed/>
                </p:oleObj>
              </mc:Choice>
              <mc:Fallback>
                <p:oleObj name="Document" r:id="rId3" imgW="8229499" imgH="4934040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95475"/>
                        <a:ext cx="8229600" cy="493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89" name="Line 5">
            <a:extLst>
              <a:ext uri="{FF2B5EF4-FFF2-40B4-BE49-F238E27FC236}">
                <a16:creationId xmlns:a16="http://schemas.microsoft.com/office/drawing/2014/main" id="{F0E8933D-A14B-4CD6-9701-645DD1C223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Line 2">
            <a:extLst>
              <a:ext uri="{FF2B5EF4-FFF2-40B4-BE49-F238E27FC236}">
                <a16:creationId xmlns:a16="http://schemas.microsoft.com/office/drawing/2014/main" id="{239B0AEB-19C8-403D-977E-82D95EDE828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E60D6C42-A407-49AF-9B3C-3B295B2DCE1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Common Size Balance Sheets</a:t>
            </a:r>
          </a:p>
        </p:txBody>
      </p:sp>
      <p:graphicFrame>
        <p:nvGraphicFramePr>
          <p:cNvPr id="6861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0321532F-5E74-43D6-850D-2A13813E4B87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895475"/>
          <a:ext cx="8228013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4" name="Document" r:id="rId3" imgW="8229499" imgH="4552860" progId="Word.Document.8">
                  <p:embed/>
                </p:oleObj>
              </mc:Choice>
              <mc:Fallback>
                <p:oleObj name="Document" r:id="rId3" imgW="8229499" imgH="4552860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95475"/>
                        <a:ext cx="8228013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613" name="Line 5">
            <a:extLst>
              <a:ext uri="{FF2B5EF4-FFF2-40B4-BE49-F238E27FC236}">
                <a16:creationId xmlns:a16="http://schemas.microsoft.com/office/drawing/2014/main" id="{C3DEAAAE-0989-4377-B6CB-9A88CF5CFEEA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Line 2">
            <a:extLst>
              <a:ext uri="{FF2B5EF4-FFF2-40B4-BE49-F238E27FC236}">
                <a16:creationId xmlns:a16="http://schemas.microsoft.com/office/drawing/2014/main" id="{93C45119-C641-4A5C-B13B-39517050072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9635" name="Rectangle 3">
            <a:extLst>
              <a:ext uri="{FF2B5EF4-FFF2-40B4-BE49-F238E27FC236}">
                <a16:creationId xmlns:a16="http://schemas.microsoft.com/office/drawing/2014/main" id="{A33ED0A3-7AE2-446F-B202-B171036342E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Common Size Income Statements</a:t>
            </a:r>
          </a:p>
        </p:txBody>
      </p:sp>
      <p:graphicFrame>
        <p:nvGraphicFramePr>
          <p:cNvPr id="69636" name="Object 4">
            <a:hlinkClick r:id="" action="ppaction://ole?verb=0"/>
            <a:extLst>
              <a:ext uri="{FF2B5EF4-FFF2-40B4-BE49-F238E27FC236}">
                <a16:creationId xmlns:a16="http://schemas.microsoft.com/office/drawing/2014/main" id="{D6F2DC61-95B4-48E5-8F8F-071FF4206B60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96888" y="1895475"/>
          <a:ext cx="8224837" cy="504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638" name="Document" r:id="rId3" imgW="8220042" imgH="5038635" progId="Word.Document.8">
                  <p:embed/>
                </p:oleObj>
              </mc:Choice>
              <mc:Fallback>
                <p:oleObj name="Document" r:id="rId3" imgW="8220042" imgH="5038635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888" y="1895475"/>
                        <a:ext cx="8224837" cy="504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637" name="Line 5">
            <a:extLst>
              <a:ext uri="{FF2B5EF4-FFF2-40B4-BE49-F238E27FC236}">
                <a16:creationId xmlns:a16="http://schemas.microsoft.com/office/drawing/2014/main" id="{19D113EE-4031-4F79-BC99-A605FCBBDB9C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Line 2">
            <a:extLst>
              <a:ext uri="{FF2B5EF4-FFF2-40B4-BE49-F238E27FC236}">
                <a16:creationId xmlns:a16="http://schemas.microsoft.com/office/drawing/2014/main" id="{F19E7181-1C8A-4593-8F35-69DF9D802D1C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0386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59" name="Rectangle 3">
            <a:extLst>
              <a:ext uri="{FF2B5EF4-FFF2-40B4-BE49-F238E27FC236}">
                <a16:creationId xmlns:a16="http://schemas.microsoft.com/office/drawing/2014/main" id="{F5A4FC50-ADB0-4B4D-8923-36B24A79594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533400"/>
            <a:ext cx="6553200" cy="12192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Index Analyses</a:t>
            </a:r>
          </a:p>
        </p:txBody>
      </p:sp>
      <p:sp>
        <p:nvSpPr>
          <p:cNvPr id="70660" name="Rectangle 4">
            <a:extLst>
              <a:ext uri="{FF2B5EF4-FFF2-40B4-BE49-F238E27FC236}">
                <a16:creationId xmlns:a16="http://schemas.microsoft.com/office/drawing/2014/main" id="{7ACE9FD9-C858-4385-B8E6-68928D79C1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04800" y="2133600"/>
            <a:ext cx="84582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algn="ctr">
              <a:buFont typeface="Monotype Sorts" pitchFamily="2" charset="2"/>
              <a:buNone/>
            </a:pPr>
            <a:r>
              <a:rPr lang="en-US" altLang="en-US"/>
              <a:t>An analysis of </a:t>
            </a:r>
            <a:r>
              <a:rPr lang="en-US" altLang="en-US" i="1"/>
              <a:t>percentage</a:t>
            </a:r>
            <a:r>
              <a:rPr lang="en-US" altLang="en-US"/>
              <a:t> financial statements where all balance sheet or income statement figures for a base year equal 100.0 (percent) and subsequent financial statement items are expressed as percentages of their values in the base year.</a:t>
            </a:r>
          </a:p>
        </p:txBody>
      </p:sp>
      <p:sp>
        <p:nvSpPr>
          <p:cNvPr id="70661" name="Line 5">
            <a:extLst>
              <a:ext uri="{FF2B5EF4-FFF2-40B4-BE49-F238E27FC236}">
                <a16:creationId xmlns:a16="http://schemas.microsoft.com/office/drawing/2014/main" id="{EFE0A26A-C359-4C8E-AA56-1452F5AE32B7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0386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Line 2">
            <a:extLst>
              <a:ext uri="{FF2B5EF4-FFF2-40B4-BE49-F238E27FC236}">
                <a16:creationId xmlns:a16="http://schemas.microsoft.com/office/drawing/2014/main" id="{562FAD82-8181-4B9B-859F-5CD78185F163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683" name="Rectangle 3">
            <a:extLst>
              <a:ext uri="{FF2B5EF4-FFF2-40B4-BE49-F238E27FC236}">
                <a16:creationId xmlns:a16="http://schemas.microsoft.com/office/drawing/2014/main" id="{CFCDF748-4EBA-4EA5-B678-49A875E4357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</a:t>
            </a:r>
            <a:br>
              <a:rPr lang="en-US" b="1"/>
            </a:br>
            <a:r>
              <a:rPr lang="en-US" b="1"/>
              <a:t>Indexed Balance Sheets</a:t>
            </a:r>
          </a:p>
        </p:txBody>
      </p:sp>
      <p:graphicFrame>
        <p:nvGraphicFramePr>
          <p:cNvPr id="71684" name="Object 4">
            <a:hlinkClick r:id="" action="ppaction://ole?verb=0"/>
            <a:extLst>
              <a:ext uri="{FF2B5EF4-FFF2-40B4-BE49-F238E27FC236}">
                <a16:creationId xmlns:a16="http://schemas.microsoft.com/office/drawing/2014/main" id="{ECF73710-D8B8-4900-BFD8-8C96A5ABC5C1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71488" y="1892300"/>
          <a:ext cx="8169275" cy="491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6" name="Document" r:id="rId3" imgW="8238024" imgH="4950968" progId="Word.Document.8">
                  <p:embed/>
                </p:oleObj>
              </mc:Choice>
              <mc:Fallback>
                <p:oleObj name="Document" r:id="rId3" imgW="8238024" imgH="4950968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488" y="1892300"/>
                        <a:ext cx="8169275" cy="491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5" name="Line 5">
            <a:extLst>
              <a:ext uri="{FF2B5EF4-FFF2-40B4-BE49-F238E27FC236}">
                <a16:creationId xmlns:a16="http://schemas.microsoft.com/office/drawing/2014/main" id="{2415896A-D1AA-401D-884C-4997B54F5841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Line 2">
            <a:extLst>
              <a:ext uri="{FF2B5EF4-FFF2-40B4-BE49-F238E27FC236}">
                <a16:creationId xmlns:a16="http://schemas.microsoft.com/office/drawing/2014/main" id="{95F10100-75D8-41C5-BAC1-E085370E295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096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2707" name="Rectangle 3">
            <a:extLst>
              <a:ext uri="{FF2B5EF4-FFF2-40B4-BE49-F238E27FC236}">
                <a16:creationId xmlns:a16="http://schemas.microsoft.com/office/drawing/2014/main" id="{3A49274F-4EC1-4D4B-8839-20E8C821269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</a:t>
            </a:r>
            <a:br>
              <a:rPr lang="en-US" b="1"/>
            </a:br>
            <a:r>
              <a:rPr lang="en-US" b="1"/>
              <a:t>Indexed Balance Sheets</a:t>
            </a:r>
          </a:p>
        </p:txBody>
      </p:sp>
      <p:graphicFrame>
        <p:nvGraphicFramePr>
          <p:cNvPr id="72708" name="Object 4">
            <a:hlinkClick r:id="" action="ppaction://ole?verb=0"/>
            <a:extLst>
              <a:ext uri="{FF2B5EF4-FFF2-40B4-BE49-F238E27FC236}">
                <a16:creationId xmlns:a16="http://schemas.microsoft.com/office/drawing/2014/main" id="{A54FA0B5-74A2-4483-B110-23947C4DB50D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57200" y="1895475"/>
          <a:ext cx="8228013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710" name="Document" r:id="rId3" imgW="8229499" imgH="4552860" progId="Word.Document.8">
                  <p:embed/>
                </p:oleObj>
              </mc:Choice>
              <mc:Fallback>
                <p:oleObj name="Document" r:id="rId3" imgW="8229499" imgH="4552860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895475"/>
                        <a:ext cx="8228013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9" name="Line 5">
            <a:extLst>
              <a:ext uri="{FF2B5EF4-FFF2-40B4-BE49-F238E27FC236}">
                <a16:creationId xmlns:a16="http://schemas.microsoft.com/office/drawing/2014/main" id="{6A519123-B170-4831-84C0-9FC9A55EA0D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096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Line 2">
            <a:extLst>
              <a:ext uri="{FF2B5EF4-FFF2-40B4-BE49-F238E27FC236}">
                <a16:creationId xmlns:a16="http://schemas.microsoft.com/office/drawing/2014/main" id="{E1C6E404-8B5D-4996-AAF7-FE2D08E37D5B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3731" name="Rectangle 3">
            <a:extLst>
              <a:ext uri="{FF2B5EF4-FFF2-40B4-BE49-F238E27FC236}">
                <a16:creationId xmlns:a16="http://schemas.microsoft.com/office/drawing/2014/main" id="{2F63019E-C723-4171-9A45-3EDA12A2C37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Indexed Income Statements</a:t>
            </a:r>
          </a:p>
        </p:txBody>
      </p:sp>
      <p:graphicFrame>
        <p:nvGraphicFramePr>
          <p:cNvPr id="73732" name="Object 4">
            <a:hlinkClick r:id="" action="ppaction://ole?verb=0"/>
            <a:extLst>
              <a:ext uri="{FF2B5EF4-FFF2-40B4-BE49-F238E27FC236}">
                <a16:creationId xmlns:a16="http://schemas.microsoft.com/office/drawing/2014/main" id="{BE65ECB1-EA74-4851-AB72-4E68E4A90DE2}"/>
              </a:ext>
            </a:extLst>
          </p:cNvPr>
          <p:cNvGraphicFramePr>
            <a:graphicFrameLocks noGrp="1"/>
          </p:cNvGraphicFramePr>
          <p:nvPr>
            <p:ph type="tbl" idx="1"/>
          </p:nvPr>
        </p:nvGraphicFramePr>
        <p:xfrm>
          <a:off x="498475" y="1895475"/>
          <a:ext cx="8221663" cy="503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34" name="Document" r:id="rId3" imgW="8220042" imgH="5038635" progId="Word.Document.8">
                  <p:embed/>
                </p:oleObj>
              </mc:Choice>
              <mc:Fallback>
                <p:oleObj name="Document" r:id="rId3" imgW="8220042" imgH="5038635" progId="Word.Document.8">
                  <p:embed/>
                  <p:pic>
                    <p:nvPicPr>
                      <p:cNvPr id="0" name="Object 4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8475" y="1895475"/>
                        <a:ext cx="8221663" cy="5038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3733" name="Line 5">
            <a:extLst>
              <a:ext uri="{FF2B5EF4-FFF2-40B4-BE49-F238E27FC236}">
                <a16:creationId xmlns:a16="http://schemas.microsoft.com/office/drawing/2014/main" id="{02CF28EC-1F0E-4424-8830-E79596FCCF99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Line 2">
            <a:extLst>
              <a:ext uri="{FF2B5EF4-FFF2-40B4-BE49-F238E27FC236}">
                <a16:creationId xmlns:a16="http://schemas.microsoft.com/office/drawing/2014/main" id="{B52026C5-6218-4B17-ACDC-2DA33CE70695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68580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0C1DA514-5617-4C63-AA9A-537E8FF9778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73914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Balance Sheet (Liability Side)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9323FCE8-6931-4175-9FBE-F074406AC36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2209800"/>
            <a:ext cx="4038600" cy="44958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a.  Note, Assets = Liabilities + Equity.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b.  What BW owed and ownership position.	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c.  Owed to suppliers for goods and services.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d.  Unpaid wages, salaries, etc.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e.  Debts payable &lt; 1 year.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f.   Debts payable &gt; 1 year.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g.  Original investment. 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h.  Earnings reinvested.</a:t>
            </a:r>
          </a:p>
        </p:txBody>
      </p:sp>
      <p:sp>
        <p:nvSpPr>
          <p:cNvPr id="11269" name="Line 5">
            <a:extLst>
              <a:ext uri="{FF2B5EF4-FFF2-40B4-BE49-F238E27FC236}">
                <a16:creationId xmlns:a16="http://schemas.microsoft.com/office/drawing/2014/main" id="{84642CA2-7005-4405-9C79-ED672E1787A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68580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E2E8D64F-BE32-4C5F-9E30-5723CBF4D445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209800"/>
            <a:ext cx="4572000" cy="4495800"/>
          </a:xfrm>
        </p:spPr>
        <p:txBody>
          <a:bodyPr/>
          <a:lstStyle/>
          <a:p>
            <a:pPr marL="0" indent="0"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400"/>
              <a:t>Notes Payable	      $  	290 Acct. Payable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</a:t>
            </a:r>
            <a:r>
              <a:rPr lang="en-US" sz="2400"/>
              <a:t>		  94 Accrued Taxes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/>
              <a:t>		  16 Other Accrued Liab.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d</a:t>
            </a:r>
            <a:r>
              <a:rPr lang="en-US" sz="2400"/>
              <a:t>     </a:t>
            </a:r>
            <a:r>
              <a:rPr lang="en-US" sz="2400" u="sng"/>
              <a:t>  100</a:t>
            </a:r>
            <a:r>
              <a:rPr lang="en-US" sz="2400"/>
              <a:t>                   </a:t>
            </a:r>
            <a:r>
              <a:rPr lang="en-US" sz="2400">
                <a:solidFill>
                  <a:srgbClr val="014A01"/>
                </a:solidFill>
              </a:rPr>
              <a:t>	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Current Liab.</a:t>
            </a:r>
            <a:r>
              <a:rPr lang="en-US" sz="2400" baseline="30000"/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e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$   500 </a:t>
            </a:r>
            <a:r>
              <a:rPr lang="en-US" sz="2400">
                <a:solidFill>
                  <a:srgbClr val="42B200"/>
                </a:solidFill>
              </a:rPr>
              <a:t>Long-Term Debt</a:t>
            </a:r>
            <a:r>
              <a:rPr lang="en-US" sz="2400" baseline="30000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</a:t>
            </a:r>
            <a:r>
              <a:rPr lang="en-US" sz="2400" baseline="30000">
                <a:solidFill>
                  <a:srgbClr val="014A0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400">
                <a:solidFill>
                  <a:srgbClr val="014A01"/>
                </a:solidFill>
              </a:rPr>
              <a:t>	</a:t>
            </a:r>
            <a:r>
              <a:rPr lang="en-US" sz="2400">
                <a:solidFill>
                  <a:srgbClr val="42B200"/>
                </a:solidFill>
              </a:rPr>
              <a:t>530</a:t>
            </a:r>
            <a:r>
              <a:rPr lang="en-US" sz="2400">
                <a:solidFill>
                  <a:srgbClr val="014A01"/>
                </a:solidFill>
              </a:rPr>
              <a:t> </a:t>
            </a:r>
            <a:r>
              <a:rPr lang="en-US" sz="2400" u="sng"/>
              <a:t>Shareholders’ Equity</a:t>
            </a:r>
            <a:r>
              <a:rPr lang="en-US" sz="2400"/>
              <a:t>    	   Com. Stock ($1 par)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	</a:t>
            </a:r>
            <a:r>
              <a:rPr lang="en-US" sz="2400"/>
              <a:t>200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/>
              <a:t>Add Pd in Capital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</a:t>
            </a:r>
            <a:r>
              <a:rPr lang="en-US" sz="2400"/>
              <a:t>		729 Retained Earnings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baseline="300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h</a:t>
            </a:r>
            <a:r>
              <a:rPr lang="en-US" sz="2400"/>
              <a:t>       </a:t>
            </a:r>
            <a:r>
              <a:rPr lang="en-US" sz="2400" u="sng"/>
              <a:t>   210 </a:t>
            </a:r>
            <a:r>
              <a:rPr lang="en-US" sz="2400">
                <a:solidFill>
                  <a:srgbClr val="014A01"/>
                </a:solidFill>
              </a:rPr>
              <a:t>	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Equity	      $</a:t>
            </a:r>
            <a:r>
              <a:rPr lang="en-US" sz="2400" u="sng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1,139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sz="2400"/>
          </a:p>
          <a:p>
            <a:pPr marL="0" indent="0">
              <a:spcBef>
                <a:spcPct val="0"/>
              </a:spcBef>
              <a:spcAft>
                <a:spcPct val="0"/>
              </a:spcAft>
              <a:buFont typeface="Monotype Sorts" pitchFamily="2" charset="2"/>
              <a:buNone/>
              <a:defRPr/>
            </a:pPr>
            <a:r>
              <a:rPr lang="en-US" sz="2400"/>
              <a:t>    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Total Liab/Equity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a,b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$2,169</a:t>
            </a: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A3978F65-C6AE-499A-910A-5EF1A2CB2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1738313"/>
            <a:ext cx="85661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Basket Wonders Balance Sheet (thousands) Dec. 31, 2003</a:t>
            </a:r>
          </a:p>
        </p:txBody>
      </p:sp>
      <p:sp>
        <p:nvSpPr>
          <p:cNvPr id="11272" name="Line 8">
            <a:extLst>
              <a:ext uri="{FF2B5EF4-FFF2-40B4-BE49-F238E27FC236}">
                <a16:creationId xmlns:a16="http://schemas.microsoft.com/office/drawing/2014/main" id="{B35F03F4-0CF7-45A7-A897-2F295A7A5E0D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209800"/>
            <a:ext cx="853440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3" name="Line 9">
            <a:extLst>
              <a:ext uri="{FF2B5EF4-FFF2-40B4-BE49-F238E27FC236}">
                <a16:creationId xmlns:a16="http://schemas.microsoft.com/office/drawing/2014/main" id="{7ECF83FD-D72E-4742-A2EF-61B9682C7357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209800"/>
            <a:ext cx="0" cy="449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1274" name="Line 10">
            <a:extLst>
              <a:ext uri="{FF2B5EF4-FFF2-40B4-BE49-F238E27FC236}">
                <a16:creationId xmlns:a16="http://schemas.microsoft.com/office/drawing/2014/main" id="{240FD763-447B-401F-AC16-CB64A0FD18FC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6705600"/>
            <a:ext cx="762000" cy="0"/>
          </a:xfrm>
          <a:prstGeom prst="line">
            <a:avLst/>
          </a:prstGeom>
          <a:noFill/>
          <a:ln w="38100" cmpd="dbl">
            <a:solidFill>
              <a:schemeClr val="hlink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12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12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2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2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12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12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12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Line 2">
            <a:extLst>
              <a:ext uri="{FF2B5EF4-FFF2-40B4-BE49-F238E27FC236}">
                <a16:creationId xmlns:a16="http://schemas.microsoft.com/office/drawing/2014/main" id="{9ABFE4EC-CE52-42F6-B956-B4CC088EB3FE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D41EAE9B-7263-499B-A5D0-386956669D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7056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Basket Wonders’ Income Statement</a:t>
            </a:r>
          </a:p>
        </p:txBody>
      </p:sp>
      <p:sp>
        <p:nvSpPr>
          <p:cNvPr id="12292" name="Rectangle 4">
            <a:extLst>
              <a:ext uri="{FF2B5EF4-FFF2-40B4-BE49-F238E27FC236}">
                <a16:creationId xmlns:a16="http://schemas.microsoft.com/office/drawing/2014/main" id="{5DC740D0-E148-42E9-9A81-BF2710AA5B3B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876800" y="2514600"/>
            <a:ext cx="4191000" cy="4343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a.  Measures profitability over a time period.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b.  Received, or receivable, from customers.	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c.  Sales comm., adv., officers’ salaries, etc.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d.  Operating income.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e.  Cost of borrowed funds.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f.   Taxable income.</a:t>
            </a:r>
          </a:p>
          <a:p>
            <a:pPr marL="400050" indent="-400050">
              <a:spcBef>
                <a:spcPct val="5000"/>
              </a:spcBef>
              <a:spcAft>
                <a:spcPct val="0"/>
              </a:spcAft>
              <a:buFont typeface="Monotype Sorts" pitchFamily="2" charset="2"/>
              <a:buNone/>
            </a:pPr>
            <a:r>
              <a:rPr lang="en-US" altLang="en-US" sz="2400" i="1"/>
              <a:t>g.  Amount earned for shareholders. </a:t>
            </a:r>
          </a:p>
        </p:txBody>
      </p:sp>
      <p:sp>
        <p:nvSpPr>
          <p:cNvPr id="12293" name="Line 5">
            <a:extLst>
              <a:ext uri="{FF2B5EF4-FFF2-40B4-BE49-F238E27FC236}">
                <a16:creationId xmlns:a16="http://schemas.microsoft.com/office/drawing/2014/main" id="{60F25CCE-6E6E-4C3A-B6C0-7D2E573674D5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4" name="Rectangle 6">
            <a:extLst>
              <a:ext uri="{FF2B5EF4-FFF2-40B4-BE49-F238E27FC236}">
                <a16:creationId xmlns:a16="http://schemas.microsoft.com/office/drawing/2014/main" id="{BFE9BDE6-2557-444C-9020-0E19C99FF3C1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2514600"/>
            <a:ext cx="4572000" cy="4114800"/>
          </a:xfrm>
        </p:spPr>
        <p:txBody>
          <a:bodyPr/>
          <a:lstStyle/>
          <a:p>
            <a:pPr marL="0" indent="0">
              <a:buFont typeface="Monotype Sorts" pitchFamily="2" charset="2"/>
              <a:buNone/>
              <a:defRPr/>
            </a:pPr>
            <a:r>
              <a:rPr lang="en-US" sz="2400"/>
              <a:t>Net Sales		   $   2,211 Cost of Goods Sold</a:t>
            </a:r>
            <a:r>
              <a:rPr lang="en-US" sz="2000" baseline="30000"/>
              <a:t> 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b</a:t>
            </a: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    </a:t>
            </a:r>
            <a:r>
              <a:rPr lang="en-US" sz="2400" u="sng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 u="sng"/>
              <a:t>1,599</a:t>
            </a:r>
            <a:r>
              <a:rPr lang="en-US" sz="2400"/>
              <a:t>	Gross Profit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en-US" sz="2400"/>
              <a:t>   $      612 SG&amp;A Expenses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c           </a:t>
            </a:r>
            <a:r>
              <a:rPr lang="en-US" sz="2400"/>
              <a:t>  </a:t>
            </a:r>
            <a:r>
              <a:rPr lang="en-US" sz="2400" u="sng"/>
              <a:t>    402</a:t>
            </a:r>
            <a:r>
              <a:rPr lang="en-US" sz="2400"/>
              <a:t>                   	</a:t>
            </a:r>
            <a:r>
              <a:rPr lang="en-US" sz="2400">
                <a:solidFill>
                  <a:srgbClr val="42B200"/>
                </a:solidFill>
              </a:rPr>
              <a:t>EBIT</a:t>
            </a:r>
            <a:r>
              <a:rPr lang="en-US" sz="2400" baseline="30000"/>
              <a:t>d</a:t>
            </a:r>
            <a:r>
              <a:rPr lang="en-US" sz="2400" baseline="30000">
                <a:solidFill>
                  <a:srgbClr val="014A01"/>
                </a:solidFill>
              </a:rPr>
              <a:t>	</a:t>
            </a:r>
            <a:r>
              <a:rPr lang="en-US" sz="2400">
                <a:solidFill>
                  <a:srgbClr val="014A01"/>
                </a:solidFill>
              </a:rPr>
              <a:t>        	   </a:t>
            </a:r>
            <a:r>
              <a:rPr lang="en-US" sz="2400">
                <a:solidFill>
                  <a:srgbClr val="42B200"/>
                </a:solidFill>
              </a:rPr>
              <a:t>$      210 </a:t>
            </a:r>
            <a:r>
              <a:rPr lang="en-US" sz="2400"/>
              <a:t>Interest Expense</a:t>
            </a:r>
            <a:r>
              <a:rPr lang="en-US" sz="2400" baseline="30000"/>
              <a:t>e	</a:t>
            </a:r>
            <a:r>
              <a:rPr lang="en-US" sz="2400"/>
              <a:t>       </a:t>
            </a:r>
            <a:r>
              <a:rPr lang="en-US" sz="2400" u="sng"/>
              <a:t>      59    </a:t>
            </a:r>
            <a:r>
              <a:rPr lang="en-US" sz="2400"/>
              <a:t>	</a:t>
            </a:r>
            <a:r>
              <a:rPr lang="en-US" sz="2400">
                <a:solidFill>
                  <a:schemeClr val="tx2"/>
                </a:solidFill>
              </a:rPr>
              <a:t>EBT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f</a:t>
            </a:r>
            <a:r>
              <a:rPr lang="en-US" sz="2400" baseline="300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    </a:t>
            </a:r>
            <a:r>
              <a:rPr lang="en-US" sz="2400">
                <a:solidFill>
                  <a:schemeClr val="tx2"/>
                </a:solidFill>
              </a:rPr>
              <a:t>$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   </a:t>
            </a:r>
            <a:r>
              <a:rPr lang="en-US" sz="2400">
                <a:solidFill>
                  <a:schemeClr val="tx2"/>
                </a:solidFill>
              </a:rPr>
              <a:t>151</a:t>
            </a:r>
            <a:r>
              <a:rPr lang="en-US" sz="240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/>
              <a:t>Income Taxes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en-US" sz="2400"/>
              <a:t>	       </a:t>
            </a:r>
            <a:r>
              <a:rPr lang="en-US" sz="2400" u="sng"/>
              <a:t>      60 </a:t>
            </a:r>
            <a:r>
              <a:rPr lang="en-US" sz="2400"/>
              <a:t>	</a:t>
            </a:r>
            <a:r>
              <a:rPr lang="en-US" sz="2400">
                <a:solidFill>
                  <a:srgbClr val="380069"/>
                </a:solidFill>
              </a:rPr>
              <a:t>EAT</a:t>
            </a:r>
            <a:r>
              <a:rPr lang="en-US" sz="2400" baseline="30000"/>
              <a:t>g</a:t>
            </a:r>
            <a:r>
              <a:rPr lang="en-US" sz="2400" baseline="30000">
                <a:solidFill>
                  <a:srgbClr val="38006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		 </a:t>
            </a:r>
            <a:r>
              <a:rPr lang="en-US" sz="2400">
                <a:solidFill>
                  <a:srgbClr val="380069"/>
                </a:solidFill>
              </a:rPr>
              <a:t>  </a:t>
            </a:r>
            <a:r>
              <a:rPr lang="en-US" sz="2400" baseline="30000">
                <a:solidFill>
                  <a:srgbClr val="380069"/>
                </a:solidFill>
              </a:rPr>
              <a:t> </a:t>
            </a:r>
            <a:r>
              <a:rPr lang="en-US" sz="2400">
                <a:solidFill>
                  <a:srgbClr val="380069"/>
                </a:solidFill>
              </a:rPr>
              <a:t>$        91 </a:t>
            </a:r>
            <a:r>
              <a:rPr lang="en-US" sz="2400"/>
              <a:t>Cash Dividends	       </a:t>
            </a:r>
            <a:r>
              <a:rPr lang="en-US" sz="2400" u="sng"/>
              <a:t>      38     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Increase in RE</a:t>
            </a:r>
            <a:r>
              <a:rPr lang="en-US" sz="2400" baseline="30000">
                <a:effectLst>
                  <a:outerShdw blurRad="38100" dist="38100" dir="2700000" algn="tl">
                    <a:srgbClr val="C0C0C0"/>
                  </a:outerShdw>
                </a:effectLst>
              </a:rPr>
              <a:t> 	</a:t>
            </a:r>
            <a:r>
              <a:rPr lang="en-US" sz="240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  $        53</a:t>
            </a:r>
          </a:p>
        </p:txBody>
      </p:sp>
      <p:sp>
        <p:nvSpPr>
          <p:cNvPr id="12295" name="Rectangle 7">
            <a:extLst>
              <a:ext uri="{FF2B5EF4-FFF2-40B4-BE49-F238E27FC236}">
                <a16:creationId xmlns:a16="http://schemas.microsoft.com/office/drawing/2014/main" id="{DD6982F7-AE32-47BD-85C6-027DC41C2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88" y="1662113"/>
            <a:ext cx="8455025" cy="819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>
              <a:defRPr/>
            </a:pPr>
            <a:r>
              <a:rPr lang="en-US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Basket Wonders Statement of Earnings (in thousands) for Year Ending December 31, 2003</a:t>
            </a:r>
            <a:r>
              <a:rPr lang="en-US" baseline="30000"/>
              <a:t>a</a:t>
            </a:r>
          </a:p>
        </p:txBody>
      </p:sp>
      <p:sp>
        <p:nvSpPr>
          <p:cNvPr id="12296" name="Line 8">
            <a:extLst>
              <a:ext uri="{FF2B5EF4-FFF2-40B4-BE49-F238E27FC236}">
                <a16:creationId xmlns:a16="http://schemas.microsoft.com/office/drawing/2014/main" id="{893B5F82-0BF7-45D8-B3D9-CBB91F60122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4800" y="2514600"/>
            <a:ext cx="8534400" cy="0"/>
          </a:xfrm>
          <a:prstGeom prst="line">
            <a:avLst/>
          </a:prstGeom>
          <a:noFill/>
          <a:ln w="57150" cmpd="thickThin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7" name="Line 9">
            <a:extLst>
              <a:ext uri="{FF2B5EF4-FFF2-40B4-BE49-F238E27FC236}">
                <a16:creationId xmlns:a16="http://schemas.microsoft.com/office/drawing/2014/main" id="{A0F21D56-3DBB-4F57-A26E-EF623ED951DF}"/>
              </a:ext>
            </a:extLst>
          </p:cNvPr>
          <p:cNvSpPr>
            <a:spLocks noChangeShapeType="1"/>
          </p:cNvSpPr>
          <p:nvPr/>
        </p:nvSpPr>
        <p:spPr bwMode="auto">
          <a:xfrm>
            <a:off x="4876800" y="2514600"/>
            <a:ext cx="0" cy="419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8" name="Line 10">
            <a:extLst>
              <a:ext uri="{FF2B5EF4-FFF2-40B4-BE49-F238E27FC236}">
                <a16:creationId xmlns:a16="http://schemas.microsoft.com/office/drawing/2014/main" id="{4AA32669-61EE-4E9C-999C-B2D572223583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3810000" y="6553200"/>
            <a:ext cx="838200" cy="0"/>
          </a:xfrm>
          <a:prstGeom prst="line">
            <a:avLst/>
          </a:prstGeom>
          <a:noFill/>
          <a:ln w="38100" cmpd="dbl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2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2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29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29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29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229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229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Line 2">
            <a:extLst>
              <a:ext uri="{FF2B5EF4-FFF2-40B4-BE49-F238E27FC236}">
                <a16:creationId xmlns:a16="http://schemas.microsoft.com/office/drawing/2014/main" id="{29528BDF-721F-4751-A857-7F2BD2F292F0}"/>
              </a:ext>
            </a:extLst>
          </p:cNvPr>
          <p:cNvSpPr>
            <a:spLocks noChangeShapeType="1"/>
          </p:cNvSpPr>
          <p:nvPr/>
        </p:nvSpPr>
        <p:spPr bwMode="auto">
          <a:xfrm>
            <a:off x="1905000" y="1676400"/>
            <a:ext cx="4876800" cy="0"/>
          </a:xfrm>
          <a:prstGeom prst="line">
            <a:avLst/>
          </a:prstGeom>
          <a:noFill/>
          <a:ln w="76200">
            <a:solidFill>
              <a:schemeClr val="bg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F2FB98E8-BCDA-4CA6-AA15-3B02846B82E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676400" y="0"/>
            <a:ext cx="6477000" cy="1752600"/>
          </a:xfrm>
          <a:effectLst>
            <a:outerShdw dist="71842" dir="2700000" algn="ctr" rotWithShape="0">
              <a:schemeClr val="bg2"/>
            </a:outerShdw>
          </a:effectLst>
        </p:spPr>
        <p:txBody>
          <a:bodyPr/>
          <a:lstStyle/>
          <a:p>
            <a:pPr>
              <a:defRPr/>
            </a:pPr>
            <a:r>
              <a:rPr lang="en-US" b="1"/>
              <a:t>Framework for Financial Analysis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AADCC246-FD81-4A33-B8B6-A5EF2FCFF5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62400" y="4267200"/>
            <a:ext cx="4800600" cy="2438400"/>
          </a:xfrm>
          <a:effectLst>
            <a:outerShdw algn="ctr" rotWithShape="0">
              <a:schemeClr val="bg2"/>
            </a:outerShdw>
          </a:effectLst>
        </p:spPr>
        <p:txBody>
          <a:bodyPr/>
          <a:lstStyle/>
          <a:p>
            <a:pPr marL="0" indent="0" algn="ctr">
              <a:spcBef>
                <a:spcPct val="50000"/>
              </a:spcBef>
              <a:buFont typeface="Monotype Sorts" pitchFamily="2" charset="2"/>
              <a:buNone/>
              <a:defRPr/>
            </a:pPr>
            <a:r>
              <a:rPr lang="en-US" sz="2600" i="1" u="sng">
                <a:solidFill>
                  <a:srgbClr val="42B2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Analytical Tools Used</a:t>
            </a:r>
            <a:endParaRPr lang="en-US" sz="2600" i="1"/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400"/>
              <a:t>Sources and Uses Statement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400"/>
              <a:t>Statement of Cash Flows</a:t>
            </a:r>
          </a:p>
          <a:p>
            <a:pPr marL="114300" lvl="1" indent="0" algn="ctr">
              <a:buFont typeface="Monotype Sorts" pitchFamily="2" charset="2"/>
              <a:buNone/>
              <a:defRPr/>
            </a:pPr>
            <a:r>
              <a:rPr lang="en-US" sz="2400"/>
              <a:t>Cash Budgets</a:t>
            </a:r>
          </a:p>
        </p:txBody>
      </p:sp>
      <p:sp>
        <p:nvSpPr>
          <p:cNvPr id="13317" name="Line 5">
            <a:extLst>
              <a:ext uri="{FF2B5EF4-FFF2-40B4-BE49-F238E27FC236}">
                <a16:creationId xmlns:a16="http://schemas.microsoft.com/office/drawing/2014/main" id="{16D845CE-739D-4671-A156-7DAE9CF80BAD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1600200"/>
            <a:ext cx="4876800" cy="0"/>
          </a:xfrm>
          <a:prstGeom prst="line">
            <a:avLst/>
          </a:prstGeom>
          <a:noFill/>
          <a:ln w="762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8" name="AutoShape 6">
            <a:extLst>
              <a:ext uri="{FF2B5EF4-FFF2-40B4-BE49-F238E27FC236}">
                <a16:creationId xmlns:a16="http://schemas.microsoft.com/office/drawing/2014/main" id="{8742EFAC-84E5-4C15-A4A6-60199B7C7E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350" y="1835150"/>
            <a:ext cx="4025900" cy="4940300"/>
          </a:xfrm>
          <a:prstGeom prst="rightArrow">
            <a:avLst>
              <a:gd name="adj1" fmla="val 50000"/>
              <a:gd name="adj2" fmla="val 50005"/>
            </a:avLst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0000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3319" name="Rectangle 7">
            <a:extLst>
              <a:ext uri="{FF2B5EF4-FFF2-40B4-BE49-F238E27FC236}">
                <a16:creationId xmlns:a16="http://schemas.microsoft.com/office/drawing/2014/main" id="{94DC6CE7-D5E8-43ED-A6A5-80C495F34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6713" y="3079750"/>
            <a:ext cx="309880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1.  Analysis of the funds</a:t>
            </a:r>
          </a:p>
          <a:p>
            <a:pPr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</a:rPr>
              <a:t>     needs of the firm.</a:t>
            </a:r>
          </a:p>
        </p:txBody>
      </p:sp>
      <p:sp>
        <p:nvSpPr>
          <p:cNvPr id="13320" name="Rectangle 8">
            <a:extLst>
              <a:ext uri="{FF2B5EF4-FFF2-40B4-BE49-F238E27FC236}">
                <a16:creationId xmlns:a16="http://schemas.microsoft.com/office/drawing/2014/main" id="{68EFF931-9DFE-4439-92A5-B2FEC12966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1828800"/>
            <a:ext cx="4800600" cy="2286000"/>
          </a:xfrm>
          <a:prstGeom prst="rect">
            <a:avLst/>
          </a:prstGeom>
          <a:noFill/>
          <a:ln>
            <a:noFill/>
          </a:ln>
          <a:effectLst>
            <a:outerShdw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715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144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73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 sz="2600" i="1" u="sng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</a:rPr>
              <a:t>Trend / Seasonal Component</a:t>
            </a:r>
            <a:endParaRPr lang="en-US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How much funding will be required in the future?</a:t>
            </a:r>
          </a:p>
          <a:p>
            <a:pPr algn="ctr">
              <a:spcBef>
                <a:spcPct val="20000"/>
              </a:spcBef>
              <a:spcAft>
                <a:spcPct val="20000"/>
              </a:spcAft>
              <a:defRPr/>
            </a:pPr>
            <a:r>
              <a:rPr lang="en-US">
                <a:solidFill>
                  <a:srgbClr val="000000"/>
                </a:solidFill>
                <a:latin typeface="Arial" panose="020B0604020202020204" pitchFamily="34" charset="0"/>
              </a:rPr>
              <a:t>Is there a seasonal component?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133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133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33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build="p" autoUpdateAnimBg="0"/>
    </p:bldLst>
  </p:timing>
</p:sld>
</file>

<file path=ppt/theme/theme1.xml><?xml version="1.0" encoding="utf-8"?>
<a:theme xmlns:a="http://schemas.openxmlformats.org/drawingml/2006/main" name="twinkles">
  <a:themeElements>
    <a:clrScheme name="">
      <a:dk1>
        <a:srgbClr val="003530"/>
      </a:dk1>
      <a:lt1>
        <a:srgbClr val="FFFFFF"/>
      </a:lt1>
      <a:dk2>
        <a:srgbClr val="114FFB"/>
      </a:dk2>
      <a:lt2>
        <a:srgbClr val="CECECE"/>
      </a:lt2>
      <a:accent1>
        <a:srgbClr val="FAFD00"/>
      </a:accent1>
      <a:accent2>
        <a:srgbClr val="FFA27C"/>
      </a:accent2>
      <a:accent3>
        <a:srgbClr val="FFFFFF"/>
      </a:accent3>
      <a:accent4>
        <a:srgbClr val="002C27"/>
      </a:accent4>
      <a:accent5>
        <a:srgbClr val="FCFEAA"/>
      </a:accent5>
      <a:accent6>
        <a:srgbClr val="E79270"/>
      </a:accent6>
      <a:hlink>
        <a:srgbClr val="E5405D"/>
      </a:hlink>
      <a:folHlink>
        <a:srgbClr val="DADADA"/>
      </a:folHlink>
    </a:clrScheme>
    <a:fontScheme name="twinkl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twinkles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winkles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winkl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114FFB"/>
    </a:dk2>
    <a:lt2>
      <a:srgbClr val="CECECE"/>
    </a:lt2>
    <a:accent1>
      <a:srgbClr val="FAFD00"/>
    </a:accent1>
    <a:accent2>
      <a:srgbClr val="FFA27C"/>
    </a:accent2>
    <a:accent3>
      <a:srgbClr val="FFFFFF"/>
    </a:accent3>
    <a:accent4>
      <a:srgbClr val="000000"/>
    </a:accent4>
    <a:accent5>
      <a:srgbClr val="FCFEAA"/>
    </a:accent5>
    <a:accent6>
      <a:srgbClr val="E79270"/>
    </a:accent6>
    <a:hlink>
      <a:srgbClr val="E5405D"/>
    </a:hlink>
    <a:folHlink>
      <a:srgbClr val="DADADA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d:\msoffice\powerpnt\template\sldshow\twinkles.ppt</Template>
  <TotalTime>6108</TotalTime>
  <Pages>68</Pages>
  <Words>3014</Words>
  <Application>Microsoft Office PowerPoint</Application>
  <PresentationFormat>On-screen Show (4:3)</PresentationFormat>
  <Paragraphs>598</Paragraphs>
  <Slides>68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68</vt:i4>
      </vt:variant>
    </vt:vector>
  </HeadingPairs>
  <TitlesOfParts>
    <vt:vector size="74" baseType="lpstr">
      <vt:lpstr>Arial</vt:lpstr>
      <vt:lpstr>Monotype Sorts</vt:lpstr>
      <vt:lpstr>twinkles</vt:lpstr>
      <vt:lpstr>Chart</vt:lpstr>
      <vt:lpstr>Document</vt:lpstr>
      <vt:lpstr>Microsoft Word 97 - 2003 Document</vt:lpstr>
      <vt:lpstr>Chapter 6</vt:lpstr>
      <vt:lpstr>Financial    Statement Analysis</vt:lpstr>
      <vt:lpstr>Examples of External Uses of Statement Analysis</vt:lpstr>
      <vt:lpstr>Examples of Internal Uses of Statement Analysis</vt:lpstr>
      <vt:lpstr>Primary Types of Financial Statements</vt:lpstr>
      <vt:lpstr>Basket Wonders’ Balance Sheet (Asset Side)</vt:lpstr>
      <vt:lpstr>Basket Wonders’ Balance Sheet (Liability Side)</vt:lpstr>
      <vt:lpstr>Basket Wonders’ Income Statement</vt:lpstr>
      <vt:lpstr>Framework for Financial Analysis</vt:lpstr>
      <vt:lpstr>Framework for Financial Analysis</vt:lpstr>
      <vt:lpstr>Framework for Financial Analysis</vt:lpstr>
      <vt:lpstr>Framework for Financial Analysis</vt:lpstr>
      <vt:lpstr>Framework for Financial Analysis</vt:lpstr>
      <vt:lpstr>Use of Financial Ratios</vt:lpstr>
      <vt:lpstr>External Comparisons and Sources of Industry Ratios</vt:lpstr>
      <vt:lpstr>Liquidity Ratios</vt:lpstr>
      <vt:lpstr>Liquidity Ratio Comparisons</vt:lpstr>
      <vt:lpstr>Liquidity Ratios</vt:lpstr>
      <vt:lpstr>Liquidity Ratio Comparisons</vt:lpstr>
      <vt:lpstr>Summary of the Liquidity Ratio Comparisons</vt:lpstr>
      <vt:lpstr>Current Ratio -- Trend Analysis Comparison</vt:lpstr>
      <vt:lpstr>Acid-Test Ratio -- Trend Analysis Comparison</vt:lpstr>
      <vt:lpstr>Summary of the Liquidity Trend Analyses</vt:lpstr>
      <vt:lpstr>Financial Leverage Ratios</vt:lpstr>
      <vt:lpstr>Financial Leverage   Ratio Comparisons</vt:lpstr>
      <vt:lpstr>Financial Leverage Ratios</vt:lpstr>
      <vt:lpstr>Financial Leverage   Ratio Comparisons</vt:lpstr>
      <vt:lpstr>Financial Leverage Ratios</vt:lpstr>
      <vt:lpstr>Financial Leverage   Ratio Comparisons</vt:lpstr>
      <vt:lpstr>Coverage Ratios</vt:lpstr>
      <vt:lpstr>Coverage     Ratio Comparisons</vt:lpstr>
      <vt:lpstr>Coverage Ratio -- Trend Analysis Comparison</vt:lpstr>
      <vt:lpstr>Summary of the Coverage Trend Analysis</vt:lpstr>
      <vt:lpstr>Activity Ratios</vt:lpstr>
      <vt:lpstr>Activity Ratios</vt:lpstr>
      <vt:lpstr>Activity     Ratio Comparisons</vt:lpstr>
      <vt:lpstr>Activity Ratios</vt:lpstr>
      <vt:lpstr>Activity Ratios</vt:lpstr>
      <vt:lpstr>Activity     Ratio Comparisons</vt:lpstr>
      <vt:lpstr>Activity Ratios</vt:lpstr>
      <vt:lpstr>Activity     Ratio Comparisons</vt:lpstr>
      <vt:lpstr>Inventory Turnover Ratio --Trend Analysis Comparison</vt:lpstr>
      <vt:lpstr>Activity Ratios</vt:lpstr>
      <vt:lpstr>Activity     Ratio Comparisons</vt:lpstr>
      <vt:lpstr>Profitability Ratios</vt:lpstr>
      <vt:lpstr>Profitability    Ratio Comparisons</vt:lpstr>
      <vt:lpstr>Gross Profit Margin --  Trend Analysis Comparison</vt:lpstr>
      <vt:lpstr>Profitability Ratios</vt:lpstr>
      <vt:lpstr>Profitability     Ratio Comparisons</vt:lpstr>
      <vt:lpstr>Net Profit Margin --  Trend Analysis Comparison</vt:lpstr>
      <vt:lpstr>Profitability Ratios</vt:lpstr>
      <vt:lpstr>Profitability     Ratio Comparisons</vt:lpstr>
      <vt:lpstr>Return on Investment – Trend Analysis Comparison</vt:lpstr>
      <vt:lpstr>Profitability Ratios</vt:lpstr>
      <vt:lpstr>Profitability     Ratio Comparisons</vt:lpstr>
      <vt:lpstr>Return on Equity --  Trend Analysis Comparison</vt:lpstr>
      <vt:lpstr>Return on Investment and the Du Pont Approach</vt:lpstr>
      <vt:lpstr>Return on Equity and  the Du Pont Approach</vt:lpstr>
      <vt:lpstr>Summary of the Profitability Trend Analyses</vt:lpstr>
      <vt:lpstr>Summary of Ratio Analyses</vt:lpstr>
      <vt:lpstr>Common-size Analysis</vt:lpstr>
      <vt:lpstr>Basket Wonders’ Common Size Balance Sheets</vt:lpstr>
      <vt:lpstr>Basket Wonders’ Common Size Balance Sheets</vt:lpstr>
      <vt:lpstr>Basket Wonders’ Common Size Income Statements</vt:lpstr>
      <vt:lpstr>Index Analyses</vt:lpstr>
      <vt:lpstr>Basket Wonders’  Indexed Balance Sheets</vt:lpstr>
      <vt:lpstr>Basket Wonders’  Indexed Balance Sheets</vt:lpstr>
      <vt:lpstr>Basket Wonders’ Indexed Income Statements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6 -- Financial Statement Analysis</dc:title>
  <dc:subject>Van Horne / Wachowicz Tenth Edition</dc:subject>
  <dc:creator>Gregory A. Kuhlemeyer</dc:creator>
  <cp:keywords/>
  <dc:description/>
  <cp:lastModifiedBy>Majid Shah</cp:lastModifiedBy>
  <cp:revision>34</cp:revision>
  <cp:lastPrinted>1996-12-23T08:10:22Z</cp:lastPrinted>
  <dcterms:created xsi:type="dcterms:W3CDTF">1997-01-20T22:54:24Z</dcterms:created>
  <dcterms:modified xsi:type="dcterms:W3CDTF">2020-04-12T14:41:17Z</dcterms:modified>
</cp:coreProperties>
</file>